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5"/>
  </p:notesMasterIdLst>
  <p:sldIdLst>
    <p:sldId id="256" r:id="rId2"/>
    <p:sldId id="287" r:id="rId3"/>
    <p:sldId id="306" r:id="rId4"/>
    <p:sldId id="266" r:id="rId5"/>
    <p:sldId id="292" r:id="rId6"/>
    <p:sldId id="295" r:id="rId7"/>
    <p:sldId id="293" r:id="rId8"/>
    <p:sldId id="291" r:id="rId9"/>
    <p:sldId id="296" r:id="rId10"/>
    <p:sldId id="294" r:id="rId11"/>
    <p:sldId id="298" r:id="rId12"/>
    <p:sldId id="299" r:id="rId13"/>
    <p:sldId id="300" r:id="rId14"/>
    <p:sldId id="308" r:id="rId15"/>
    <p:sldId id="301" r:id="rId16"/>
    <p:sldId id="307" r:id="rId17"/>
    <p:sldId id="290" r:id="rId18"/>
    <p:sldId id="297" r:id="rId19"/>
    <p:sldId id="304" r:id="rId20"/>
    <p:sldId id="305" r:id="rId21"/>
    <p:sldId id="303" r:id="rId22"/>
    <p:sldId id="289" r:id="rId23"/>
    <p:sldId id="288"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42" userDrawn="1">
          <p15:clr>
            <a:srgbClr val="A4A3A4"/>
          </p15:clr>
        </p15:guide>
        <p15:guide id="2" orient="horz" pos="21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is Warnack" initials="B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253" autoAdjust="0"/>
  </p:normalViewPr>
  <p:slideViewPr>
    <p:cSldViewPr snapToGrid="0">
      <p:cViewPr varScale="1">
        <p:scale>
          <a:sx n="49" d="100"/>
          <a:sy n="49" d="100"/>
        </p:scale>
        <p:origin x="1336" y="40"/>
      </p:cViewPr>
      <p:guideLst>
        <p:guide pos="642"/>
        <p:guide orient="horz" pos="2183"/>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pPr>
            <a:spcAft>
              <a:spcPts val="0"/>
            </a:spcAft>
          </a:pPr>
          <a:r>
            <a:rPr lang="hu-HU" sz="2400" b="1" dirty="0">
              <a:latin typeface="Arial" panose="020B0604020202020204" pitchFamily="34" charset="0"/>
              <a:cs typeface="Arial" panose="020B0604020202020204" pitchFamily="34" charset="0"/>
            </a:rPr>
            <a:t>Trends</a:t>
          </a:r>
          <a:r>
            <a:rPr lang="de-AT" sz="2400" b="1" dirty="0">
              <a:latin typeface="Arial" panose="020B0604020202020204" pitchFamily="34" charset="0"/>
              <a:cs typeface="Arial" panose="020B0604020202020204" pitchFamily="34" charset="0"/>
            </a:rPr>
            <a:t> &amp; Innovationen im Schienengüterverkehr</a:t>
          </a:r>
          <a:endParaRPr lang="de-DE" sz="1600" b="1" noProof="0" dirty="0">
            <a:latin typeface="Arial" panose="020B0604020202020204" pitchFamily="34" charset="0"/>
            <a:cs typeface="Arial" panose="020B0604020202020204" pitchFamily="34" charset="0"/>
          </a:endParaRPr>
        </a:p>
      </dgm:t>
    </dgm:pt>
    <dgm:pt modelId="{0CEDF57B-D459-45D7-A350-FD28016FAB11}" type="par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0CF79BA9-38A5-469E-A5F4-723A1AFB8F96}" type="sib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751605F6-31DF-4E1E-AD67-19FD5C110A50}">
      <dgm:prSet custT="1"/>
      <dgm:spPr/>
      <dgm:t>
        <a:bodyPr/>
        <a:lstStyle/>
        <a:p>
          <a:pPr>
            <a:spcAft>
              <a:spcPts val="0"/>
            </a:spcAft>
          </a:pPr>
          <a:r>
            <a:rPr lang="de-AT" sz="2400" b="1" dirty="0">
              <a:latin typeface="Arial" panose="020B0604020202020204" pitchFamily="34" charset="0"/>
              <a:cs typeface="Arial" panose="020B0604020202020204" pitchFamily="34" charset="0"/>
            </a:rPr>
            <a:t>Best Practices</a:t>
          </a:r>
          <a:endParaRPr lang="de-DE" sz="1600" b="1" noProof="0" dirty="0">
            <a:latin typeface="Arial" panose="020B0604020202020204" pitchFamily="34" charset="0"/>
            <a:cs typeface="Arial" panose="020B0604020202020204" pitchFamily="34" charset="0"/>
          </a:endParaRPr>
        </a:p>
      </dgm:t>
    </dgm:pt>
    <dgm:pt modelId="{C275D667-1342-4DA5-BDDB-C9B7450E643B}" type="sib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4F5A3B64-3F09-4208-AE30-AE3A985B6581}" type="par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2"/>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2"/>
      <dgm:spPr/>
    </dgm:pt>
    <dgm:pt modelId="{BF8CDB65-7F63-46ED-AD6F-299BB5E410A3}" type="pres">
      <dgm:prSet presAssocID="{754914D3-2823-4D9D-9B5F-8AAE908A2791}" presName="dstNode" presStyleLbl="node1" presStyleIdx="0" presStyleCnt="2"/>
      <dgm:spPr/>
    </dgm:pt>
    <dgm:pt modelId="{2B62C432-4905-40F9-9530-D2F004B7D3F6}" type="pres">
      <dgm:prSet presAssocID="{98FFCFD7-6EAF-43B3-B073-F90520D80DD2}" presName="text_1" presStyleLbl="node1" presStyleIdx="0" presStyleCnt="2" custScaleX="104699" custLinFactNeighborX="1807">
        <dgm:presLayoutVars>
          <dgm:bulletEnabled val="1"/>
        </dgm:presLayoutVars>
      </dgm:prSet>
      <dgm:spPr/>
    </dgm:pt>
    <dgm:pt modelId="{7D7CD6F4-5BF8-4820-9EDA-8C7339E21069}" type="pres">
      <dgm:prSet presAssocID="{98FFCFD7-6EAF-43B3-B073-F90520D80DD2}" presName="accent_1" presStyleCnt="0"/>
      <dgm:spPr/>
    </dgm:pt>
    <dgm:pt modelId="{C2A52F33-F895-4B2F-BC4C-05306D79D5F7}" type="pres">
      <dgm:prSet presAssocID="{98FFCFD7-6EAF-43B3-B073-F90520D80DD2}" presName="accentRepeatNode" presStyleLbl="solidFgAcc1" presStyleIdx="0" presStyleCnt="2"/>
      <dgm:spPr>
        <a:solidFill>
          <a:srgbClr val="787878"/>
        </a:solidFill>
      </dgm:spPr>
    </dgm:pt>
    <dgm:pt modelId="{4AECBF35-7779-4F5A-90A6-34FF6558E718}" type="pres">
      <dgm:prSet presAssocID="{751605F6-31DF-4E1E-AD67-19FD5C110A50}" presName="text_2" presStyleLbl="node1" presStyleIdx="1" presStyleCnt="2" custScaleX="104699" custLinFactNeighborX="1807" custLinFactNeighborY="916">
        <dgm:presLayoutVars>
          <dgm:bulletEnabled val="1"/>
        </dgm:presLayoutVars>
      </dgm:prSet>
      <dgm:spPr/>
    </dgm:pt>
    <dgm:pt modelId="{C9ABC99E-6F07-4919-B337-A2FBE0FA6FF0}" type="pres">
      <dgm:prSet presAssocID="{751605F6-31DF-4E1E-AD67-19FD5C110A50}" presName="accent_2" presStyleCnt="0"/>
      <dgm:spPr/>
    </dgm:pt>
    <dgm:pt modelId="{778CB8F3-48B0-485B-8F03-E61C740FAFB1}" type="pres">
      <dgm:prSet presAssocID="{751605F6-31DF-4E1E-AD67-19FD5C110A50}" presName="accentRepeatNode" presStyleLbl="solidFgAcc1" presStyleIdx="1" presStyleCnt="2"/>
      <dgm:spPr/>
    </dgm:pt>
  </dgm:ptLst>
  <dgm:cxnLst>
    <dgm:cxn modelId="{C497BA06-9B97-4EC7-8F5A-F500A0E3C9CC}" type="presOf" srcId="{754914D3-2823-4D9D-9B5F-8AAE908A2791}" destId="{AE6139D5-D84B-4711-8A6A-A5161E022A99}"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362F7855-8F90-42D1-9748-A8B3D7EDAFB4}" type="presOf" srcId="{0CF79BA9-38A5-469E-A5F4-723A1AFB8F96}" destId="{93855F07-44CB-45DE-B464-761E63A71CD5}" srcOrd="0" destOrd="0" presId="urn:microsoft.com/office/officeart/2008/layout/VerticalCurvedList"/>
    <dgm:cxn modelId="{16183097-1ABD-40F8-B3F3-683A2C18E6AF}" type="presOf" srcId="{98FFCFD7-6EAF-43B3-B073-F90520D80DD2}" destId="{2B62C432-4905-40F9-9530-D2F004B7D3F6}" srcOrd="0" destOrd="0" presId="urn:microsoft.com/office/officeart/2008/layout/VerticalCurvedList"/>
    <dgm:cxn modelId="{C855FFB1-6EA2-4D26-8410-990EC978B2E0}" type="presOf" srcId="{751605F6-31DF-4E1E-AD67-19FD5C110A50}" destId="{4AECBF35-7779-4F5A-90A6-34FF6558E718}" srcOrd="0" destOrd="0" presId="urn:microsoft.com/office/officeart/2008/layout/VerticalCurvedList"/>
    <dgm:cxn modelId="{00CD82B3-8A03-4A7E-AB7B-A12EC353989B}" srcId="{754914D3-2823-4D9D-9B5F-8AAE908A2791}" destId="{751605F6-31DF-4E1E-AD67-19FD5C110A50}" srcOrd="1" destOrd="0" parTransId="{4F5A3B64-3F09-4208-AE30-AE3A985B6581}" sibTransId="{C275D667-1342-4DA5-BDDB-C9B7450E643B}"/>
    <dgm:cxn modelId="{F1B19FA3-F920-43F4-9040-B316F80A495F}" type="presParOf" srcId="{AE6139D5-D84B-4711-8A6A-A5161E022A99}" destId="{00F42187-34FD-4D8B-A449-F316E9EB9AFA}" srcOrd="0" destOrd="0" presId="urn:microsoft.com/office/officeart/2008/layout/VerticalCurvedList"/>
    <dgm:cxn modelId="{EBC6FF86-A613-442C-A6A2-84EA0C55A826}" type="presParOf" srcId="{00F42187-34FD-4D8B-A449-F316E9EB9AFA}" destId="{C168C53D-163A-4892-8EF0-B5326C3FF8C8}" srcOrd="0" destOrd="0" presId="urn:microsoft.com/office/officeart/2008/layout/VerticalCurvedList"/>
    <dgm:cxn modelId="{A647D55F-8197-41F7-8EEC-FCFCFC208025}" type="presParOf" srcId="{C168C53D-163A-4892-8EF0-B5326C3FF8C8}" destId="{0FAB2C97-DF89-43B9-B7B2-C745E026F562}" srcOrd="0" destOrd="0" presId="urn:microsoft.com/office/officeart/2008/layout/VerticalCurvedList"/>
    <dgm:cxn modelId="{86DAE5DA-125C-47CF-A571-88BA6A3B8CA9}" type="presParOf" srcId="{C168C53D-163A-4892-8EF0-B5326C3FF8C8}" destId="{93855F07-44CB-45DE-B464-761E63A71CD5}" srcOrd="1" destOrd="0" presId="urn:microsoft.com/office/officeart/2008/layout/VerticalCurvedList"/>
    <dgm:cxn modelId="{1E0121A2-E538-4D61-8495-499B4D44D507}" type="presParOf" srcId="{C168C53D-163A-4892-8EF0-B5326C3FF8C8}" destId="{D258DE45-194F-4470-A0BE-D234AB24927B}" srcOrd="2" destOrd="0" presId="urn:microsoft.com/office/officeart/2008/layout/VerticalCurvedList"/>
    <dgm:cxn modelId="{5C9DAE2B-B3C2-4A67-ACAB-20545E232D60}" type="presParOf" srcId="{C168C53D-163A-4892-8EF0-B5326C3FF8C8}" destId="{BF8CDB65-7F63-46ED-AD6F-299BB5E410A3}" srcOrd="3" destOrd="0" presId="urn:microsoft.com/office/officeart/2008/layout/VerticalCurvedList"/>
    <dgm:cxn modelId="{04CC9CE9-59F9-45B2-AC0F-56BE32B31DF3}" type="presParOf" srcId="{00F42187-34FD-4D8B-A449-F316E9EB9AFA}" destId="{2B62C432-4905-40F9-9530-D2F004B7D3F6}" srcOrd="1" destOrd="0" presId="urn:microsoft.com/office/officeart/2008/layout/VerticalCurvedList"/>
    <dgm:cxn modelId="{19248F42-DCAA-4177-A8C5-8F3D0EF5DDD1}" type="presParOf" srcId="{00F42187-34FD-4D8B-A449-F316E9EB9AFA}" destId="{7D7CD6F4-5BF8-4820-9EDA-8C7339E21069}" srcOrd="2" destOrd="0" presId="urn:microsoft.com/office/officeart/2008/layout/VerticalCurvedList"/>
    <dgm:cxn modelId="{29013FC2-8E39-4729-9F3F-A93B83E9D5A0}" type="presParOf" srcId="{7D7CD6F4-5BF8-4820-9EDA-8C7339E21069}" destId="{C2A52F33-F895-4B2F-BC4C-05306D79D5F7}" srcOrd="0" destOrd="0" presId="urn:microsoft.com/office/officeart/2008/layout/VerticalCurvedList"/>
    <dgm:cxn modelId="{C7527146-FD2E-495C-AB27-90C7A040937D}" type="presParOf" srcId="{00F42187-34FD-4D8B-A449-F316E9EB9AFA}" destId="{4AECBF35-7779-4F5A-90A6-34FF6558E718}" srcOrd="3" destOrd="0" presId="urn:microsoft.com/office/officeart/2008/layout/VerticalCurvedList"/>
    <dgm:cxn modelId="{6AB6063B-7D0C-426A-9FB3-74FE54F28203}" type="presParOf" srcId="{00F42187-34FD-4D8B-A449-F316E9EB9AFA}" destId="{C9ABC99E-6F07-4919-B337-A2FBE0FA6FF0}" srcOrd="4" destOrd="0" presId="urn:microsoft.com/office/officeart/2008/layout/VerticalCurvedList"/>
    <dgm:cxn modelId="{29027CAD-580D-4233-9683-8DBE47E07BB9}" type="presParOf" srcId="{C9ABC99E-6F07-4919-B337-A2FBE0FA6FF0}" destId="{778CB8F3-48B0-485B-8F03-E61C740FAFB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F61FEF-1D44-4050-AD39-BDE52DC7264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AT"/>
        </a:p>
      </dgm:t>
    </dgm:pt>
    <dgm:pt modelId="{CD1D5BA3-F2C4-47EB-9A11-8A51BEADE526}">
      <dgm:prSet phldrT="[Text]" custT="1"/>
      <dgm:spPr/>
      <dgm:t>
        <a:bodyPr/>
        <a:lstStyle/>
        <a:p>
          <a:r>
            <a:rPr lang="de-AT" sz="2400" b="1" dirty="0">
              <a:latin typeface="Arial" panose="020B0604020202020204" pitchFamily="34" charset="0"/>
              <a:cs typeface="Arial" panose="020B0604020202020204" pitchFamily="34" charset="0"/>
            </a:rPr>
            <a:t>Verkehrsmittel</a:t>
          </a:r>
        </a:p>
      </dgm:t>
    </dgm:pt>
    <dgm:pt modelId="{71793C00-36CB-4BF1-9924-7702A25E8CC2}" type="parTrans" cxnId="{43F9B1CF-B39C-46A1-BB39-A57FA9E54DF8}">
      <dgm:prSet/>
      <dgm:spPr/>
      <dgm:t>
        <a:bodyPr/>
        <a:lstStyle/>
        <a:p>
          <a:endParaRPr lang="de-AT"/>
        </a:p>
      </dgm:t>
    </dgm:pt>
    <dgm:pt modelId="{416F6F03-A25E-4DD9-94D1-12DAE4A68E38}" type="sibTrans" cxnId="{43F9B1CF-B39C-46A1-BB39-A57FA9E54DF8}">
      <dgm:prSet/>
      <dgm:spPr/>
      <dgm:t>
        <a:bodyPr/>
        <a:lstStyle/>
        <a:p>
          <a:endParaRPr lang="de-AT"/>
        </a:p>
      </dgm:t>
    </dgm:pt>
    <dgm:pt modelId="{5E388651-A771-46E2-A303-9C8968E0156C}">
      <dgm:prSet phldrT="[Text]"/>
      <dgm:spPr>
        <a:ln>
          <a:noFill/>
        </a:ln>
      </dgm:spPr>
      <dgm:t>
        <a:bodyPr/>
        <a:lstStyle/>
        <a:p>
          <a:r>
            <a:rPr lang="de-AT" dirty="0">
              <a:latin typeface="Arial" panose="020B0604020202020204" pitchFamily="34" charset="0"/>
              <a:cs typeface="Arial" panose="020B0604020202020204" pitchFamily="34" charset="0"/>
            </a:rPr>
            <a:t>Innovative Antriebe</a:t>
          </a:r>
        </a:p>
      </dgm:t>
    </dgm:pt>
    <dgm:pt modelId="{60E6DA6E-2D95-4A02-A2E9-00D80D9018FE}" type="parTrans" cxnId="{B37DCB56-C22C-466E-8DF7-4705A29AC834}">
      <dgm:prSet/>
      <dgm:spPr/>
      <dgm:t>
        <a:bodyPr/>
        <a:lstStyle/>
        <a:p>
          <a:endParaRPr lang="de-AT"/>
        </a:p>
      </dgm:t>
    </dgm:pt>
    <dgm:pt modelId="{65CBCFD8-6552-43E2-B69A-67F57B7ADB84}" type="sibTrans" cxnId="{B37DCB56-C22C-466E-8DF7-4705A29AC834}">
      <dgm:prSet/>
      <dgm:spPr/>
      <dgm:t>
        <a:bodyPr/>
        <a:lstStyle/>
        <a:p>
          <a:endParaRPr lang="de-AT"/>
        </a:p>
      </dgm:t>
    </dgm:pt>
    <dgm:pt modelId="{6DC98F9E-A9CD-4520-BF6D-4FC4EECC2A1A}">
      <dgm:prSet phldrT="[Text]"/>
      <dgm:spPr>
        <a:ln>
          <a:noFill/>
        </a:ln>
      </dgm:spPr>
      <dgm:t>
        <a:bodyPr/>
        <a:lstStyle/>
        <a:p>
          <a:r>
            <a:rPr lang="de-AT" dirty="0">
              <a:latin typeface="Arial" panose="020B0604020202020204" pitchFamily="34" charset="0"/>
              <a:cs typeface="Arial" panose="020B0604020202020204" pitchFamily="34" charset="0"/>
            </a:rPr>
            <a:t>Modulare Güterwagen</a:t>
          </a:r>
        </a:p>
      </dgm:t>
    </dgm:pt>
    <dgm:pt modelId="{2CC0111F-B473-4743-9152-6F7C0853BB3A}" type="parTrans" cxnId="{4C5878A3-837D-4224-A1E9-4FDA29844E16}">
      <dgm:prSet/>
      <dgm:spPr/>
      <dgm:t>
        <a:bodyPr/>
        <a:lstStyle/>
        <a:p>
          <a:endParaRPr lang="de-AT"/>
        </a:p>
      </dgm:t>
    </dgm:pt>
    <dgm:pt modelId="{EA544A27-A007-46E4-AFAC-7AF5805B0A24}" type="sibTrans" cxnId="{4C5878A3-837D-4224-A1E9-4FDA29844E16}">
      <dgm:prSet/>
      <dgm:spPr/>
      <dgm:t>
        <a:bodyPr/>
        <a:lstStyle/>
        <a:p>
          <a:endParaRPr lang="de-AT"/>
        </a:p>
      </dgm:t>
    </dgm:pt>
    <dgm:pt modelId="{4996626D-BE7B-4C64-9E62-5C7AE9CBA5D2}">
      <dgm:prSet phldrT="[Text]" custT="1"/>
      <dgm:spPr/>
      <dgm:t>
        <a:bodyPr/>
        <a:lstStyle/>
        <a:p>
          <a:r>
            <a:rPr lang="de-AT" sz="2400" b="1" dirty="0">
              <a:latin typeface="Arial" panose="020B0604020202020204" pitchFamily="34" charset="0"/>
              <a:cs typeface="Arial" panose="020B0604020202020204" pitchFamily="34" charset="0"/>
            </a:rPr>
            <a:t>Infrastruktur</a:t>
          </a:r>
        </a:p>
      </dgm:t>
    </dgm:pt>
    <dgm:pt modelId="{B647E8A9-EEF3-4DA3-9B15-628FF2E752D0}" type="parTrans" cxnId="{BB21A08D-3BFD-4726-9B20-48BF468958FF}">
      <dgm:prSet/>
      <dgm:spPr/>
      <dgm:t>
        <a:bodyPr/>
        <a:lstStyle/>
        <a:p>
          <a:endParaRPr lang="de-AT"/>
        </a:p>
      </dgm:t>
    </dgm:pt>
    <dgm:pt modelId="{E73ABE5F-4580-4B1C-ABAF-C050B5811AC7}" type="sibTrans" cxnId="{BB21A08D-3BFD-4726-9B20-48BF468958FF}">
      <dgm:prSet/>
      <dgm:spPr/>
      <dgm:t>
        <a:bodyPr/>
        <a:lstStyle/>
        <a:p>
          <a:endParaRPr lang="de-AT"/>
        </a:p>
      </dgm:t>
    </dgm:pt>
    <dgm:pt modelId="{294AF05D-DD47-44C0-8BF9-7952B1199340}">
      <dgm:prSet phldrT="[Text]"/>
      <dgm:spPr>
        <a:ln>
          <a:noFill/>
        </a:ln>
      </dgm:spPr>
      <dgm:t>
        <a:bodyPr/>
        <a:lstStyle/>
        <a:p>
          <a:r>
            <a:rPr lang="de-AT" dirty="0">
              <a:latin typeface="Arial" panose="020B0604020202020204" pitchFamily="34" charset="0"/>
              <a:cs typeface="Arial" panose="020B0604020202020204" pitchFamily="34" charset="0"/>
            </a:rPr>
            <a:t>Ausbau der Infrastruktur</a:t>
          </a:r>
        </a:p>
      </dgm:t>
    </dgm:pt>
    <dgm:pt modelId="{C02CA414-9A30-4709-B206-EC442858448B}" type="parTrans" cxnId="{31FB013B-6E14-43D3-BEBE-3FAADBDDDD10}">
      <dgm:prSet/>
      <dgm:spPr/>
      <dgm:t>
        <a:bodyPr/>
        <a:lstStyle/>
        <a:p>
          <a:endParaRPr lang="de-AT"/>
        </a:p>
      </dgm:t>
    </dgm:pt>
    <dgm:pt modelId="{6BAB2EE6-A754-4249-9E51-52E054F32280}" type="sibTrans" cxnId="{31FB013B-6E14-43D3-BEBE-3FAADBDDDD10}">
      <dgm:prSet/>
      <dgm:spPr/>
      <dgm:t>
        <a:bodyPr/>
        <a:lstStyle/>
        <a:p>
          <a:endParaRPr lang="de-AT"/>
        </a:p>
      </dgm:t>
    </dgm:pt>
    <dgm:pt modelId="{88D13DA2-4141-4D68-A2BB-3FDBC5150041}">
      <dgm:prSet phldrT="[Text]"/>
      <dgm:spPr>
        <a:ln>
          <a:noFill/>
        </a:ln>
      </dgm:spPr>
      <dgm:t>
        <a:bodyPr/>
        <a:lstStyle/>
        <a:p>
          <a:r>
            <a:rPr lang="de-AT" dirty="0">
              <a:latin typeface="Arial" panose="020B0604020202020204" pitchFamily="34" charset="0"/>
              <a:cs typeface="Arial" panose="020B0604020202020204" pitchFamily="34" charset="0"/>
            </a:rPr>
            <a:t>Güter-U-Bahn</a:t>
          </a:r>
        </a:p>
      </dgm:t>
    </dgm:pt>
    <dgm:pt modelId="{5131E350-EB18-404C-94D7-ACDCA203A0D4}" type="parTrans" cxnId="{10D0000C-9C86-40C3-AF59-B1F1F981A789}">
      <dgm:prSet/>
      <dgm:spPr/>
      <dgm:t>
        <a:bodyPr/>
        <a:lstStyle/>
        <a:p>
          <a:endParaRPr lang="de-AT"/>
        </a:p>
      </dgm:t>
    </dgm:pt>
    <dgm:pt modelId="{116733AA-CDDE-483D-BC12-6D35EDF29D2A}" type="sibTrans" cxnId="{10D0000C-9C86-40C3-AF59-B1F1F981A789}">
      <dgm:prSet/>
      <dgm:spPr/>
      <dgm:t>
        <a:bodyPr/>
        <a:lstStyle/>
        <a:p>
          <a:endParaRPr lang="de-AT"/>
        </a:p>
      </dgm:t>
    </dgm:pt>
    <dgm:pt modelId="{F596A98E-C890-42B9-8742-0B6A5C4BC447}">
      <dgm:prSet phldrT="[Text]"/>
      <dgm:spPr>
        <a:ln>
          <a:noFill/>
        </a:ln>
      </dgm:spPr>
      <dgm:t>
        <a:bodyPr/>
        <a:lstStyle/>
        <a:p>
          <a:r>
            <a:rPr lang="de-AT" dirty="0">
              <a:latin typeface="Arial" panose="020B0604020202020204" pitchFamily="34" charset="0"/>
              <a:cs typeface="Arial" panose="020B0604020202020204" pitchFamily="34" charset="0"/>
            </a:rPr>
            <a:t>Intelligente Güterzüge</a:t>
          </a:r>
        </a:p>
      </dgm:t>
    </dgm:pt>
    <dgm:pt modelId="{2C5C940A-2680-490E-8A6D-3FE2C4C2B8BD}" type="parTrans" cxnId="{A33DB7F7-4522-4AEA-A99F-6DEA7DF0B434}">
      <dgm:prSet/>
      <dgm:spPr/>
      <dgm:t>
        <a:bodyPr/>
        <a:lstStyle/>
        <a:p>
          <a:endParaRPr lang="de-AT"/>
        </a:p>
      </dgm:t>
    </dgm:pt>
    <dgm:pt modelId="{9D8504C9-4AC5-4EC8-ADA3-01628B0887A9}" type="sibTrans" cxnId="{A33DB7F7-4522-4AEA-A99F-6DEA7DF0B434}">
      <dgm:prSet/>
      <dgm:spPr/>
      <dgm:t>
        <a:bodyPr/>
        <a:lstStyle/>
        <a:p>
          <a:endParaRPr lang="de-AT"/>
        </a:p>
      </dgm:t>
    </dgm:pt>
    <dgm:pt modelId="{31188BC5-DA16-4C53-97F4-4895ABB1B0FE}">
      <dgm:prSet phldrT="[Text]"/>
      <dgm:spPr>
        <a:ln>
          <a:noFill/>
        </a:ln>
      </dgm:spPr>
      <dgm:t>
        <a:bodyPr/>
        <a:lstStyle/>
        <a:p>
          <a:r>
            <a:rPr lang="de-AT" dirty="0">
              <a:latin typeface="Arial" panose="020B0604020202020204" pitchFamily="34" charset="0"/>
              <a:cs typeface="Arial" panose="020B0604020202020204" pitchFamily="34" charset="0"/>
            </a:rPr>
            <a:t>Magnetschwebe-bahnen</a:t>
          </a:r>
        </a:p>
      </dgm:t>
    </dgm:pt>
    <dgm:pt modelId="{80ED7EF6-E389-4CAC-9875-1BEF5F51A064}" type="parTrans" cxnId="{37793D45-3D62-44E0-B8C2-8DEFD2B7B607}">
      <dgm:prSet/>
      <dgm:spPr/>
      <dgm:t>
        <a:bodyPr/>
        <a:lstStyle/>
        <a:p>
          <a:endParaRPr lang="de-AT"/>
        </a:p>
      </dgm:t>
    </dgm:pt>
    <dgm:pt modelId="{1CAB5939-5810-446C-8288-189E16D3C408}" type="sibTrans" cxnId="{37793D45-3D62-44E0-B8C2-8DEFD2B7B607}">
      <dgm:prSet/>
      <dgm:spPr/>
      <dgm:t>
        <a:bodyPr/>
        <a:lstStyle/>
        <a:p>
          <a:endParaRPr lang="de-AT"/>
        </a:p>
      </dgm:t>
    </dgm:pt>
    <dgm:pt modelId="{5A2C45C9-5F7E-4A94-9496-AF1805048DA4}">
      <dgm:prSet phldrT="[Text]" custT="1"/>
      <dgm:spPr/>
      <dgm:t>
        <a:bodyPr/>
        <a:lstStyle/>
        <a:p>
          <a:r>
            <a:rPr lang="de-AT" sz="2400" b="1" dirty="0">
              <a:latin typeface="Arial" panose="020B0604020202020204" pitchFamily="34" charset="0"/>
              <a:cs typeface="Arial" panose="020B0604020202020204" pitchFamily="34" charset="0"/>
            </a:rPr>
            <a:t>Betrieb</a:t>
          </a:r>
        </a:p>
      </dgm:t>
    </dgm:pt>
    <dgm:pt modelId="{D0F6E7E0-78B6-41DE-89D3-BA2E8F6AD0A7}" type="parTrans" cxnId="{5D02BF53-46FD-4EE0-BFD5-9C83F40291AC}">
      <dgm:prSet/>
      <dgm:spPr/>
      <dgm:t>
        <a:bodyPr/>
        <a:lstStyle/>
        <a:p>
          <a:endParaRPr lang="de-AT"/>
        </a:p>
      </dgm:t>
    </dgm:pt>
    <dgm:pt modelId="{7628FEBF-EDB6-4283-B7B1-C4BF3D80C8DF}" type="sibTrans" cxnId="{5D02BF53-46FD-4EE0-BFD5-9C83F40291AC}">
      <dgm:prSet/>
      <dgm:spPr/>
      <dgm:t>
        <a:bodyPr/>
        <a:lstStyle/>
        <a:p>
          <a:endParaRPr lang="de-AT"/>
        </a:p>
      </dgm:t>
    </dgm:pt>
    <dgm:pt modelId="{75570F74-2835-42E9-BA95-9BCEACA9F2D2}">
      <dgm:prSet phldrT="[Text]"/>
      <dgm:spPr>
        <a:ln>
          <a:noFill/>
        </a:ln>
      </dgm:spPr>
      <dgm:t>
        <a:bodyPr/>
        <a:lstStyle/>
        <a:p>
          <a:r>
            <a:rPr lang="de-AT" dirty="0" err="1">
              <a:latin typeface="Arial" panose="020B0604020202020204" pitchFamily="34" charset="0"/>
              <a:cs typeface="Arial" panose="020B0604020202020204" pitchFamily="34" charset="0"/>
            </a:rPr>
            <a:t>Telematiksysteme</a:t>
          </a:r>
          <a:r>
            <a:rPr lang="de-AT" dirty="0">
              <a:latin typeface="Arial" panose="020B0604020202020204" pitchFamily="34" charset="0"/>
              <a:cs typeface="Arial" panose="020B0604020202020204" pitchFamily="34" charset="0"/>
            </a:rPr>
            <a:t> im Schienenverkehr</a:t>
          </a:r>
        </a:p>
      </dgm:t>
    </dgm:pt>
    <dgm:pt modelId="{281ABC93-E3DE-42AA-8D9F-C658E1FC3B81}" type="parTrans" cxnId="{4C715DE4-E932-4A0C-A6FB-00DB0EA29935}">
      <dgm:prSet/>
      <dgm:spPr/>
      <dgm:t>
        <a:bodyPr/>
        <a:lstStyle/>
        <a:p>
          <a:endParaRPr lang="de-AT"/>
        </a:p>
      </dgm:t>
    </dgm:pt>
    <dgm:pt modelId="{32C07945-B03C-4D94-A044-902F39BF79AC}" type="sibTrans" cxnId="{4C715DE4-E932-4A0C-A6FB-00DB0EA29935}">
      <dgm:prSet/>
      <dgm:spPr/>
      <dgm:t>
        <a:bodyPr/>
        <a:lstStyle/>
        <a:p>
          <a:endParaRPr lang="de-AT"/>
        </a:p>
      </dgm:t>
    </dgm:pt>
    <dgm:pt modelId="{EFE53233-431A-4EBC-B980-C2ADC456BC2F}">
      <dgm:prSet phldrT="[Text]"/>
      <dgm:spPr>
        <a:ln>
          <a:noFill/>
        </a:ln>
      </dgm:spPr>
      <dgm:t>
        <a:bodyPr/>
        <a:lstStyle/>
        <a:p>
          <a:r>
            <a:rPr lang="de-AT" dirty="0">
              <a:latin typeface="Arial" panose="020B0604020202020204" pitchFamily="34" charset="0"/>
              <a:cs typeface="Arial" panose="020B0604020202020204" pitchFamily="34" charset="0"/>
            </a:rPr>
            <a:t>Verbesserung des </a:t>
          </a:r>
          <a:r>
            <a:rPr lang="de-AT" dirty="0" err="1">
              <a:latin typeface="Arial" panose="020B0604020202020204" pitchFamily="34" charset="0"/>
              <a:cs typeface="Arial" panose="020B0604020202020204" pitchFamily="34" charset="0"/>
            </a:rPr>
            <a:t>KundInnenservices</a:t>
          </a:r>
          <a:endParaRPr lang="de-AT" dirty="0">
            <a:latin typeface="Arial" panose="020B0604020202020204" pitchFamily="34" charset="0"/>
            <a:cs typeface="Arial" panose="020B0604020202020204" pitchFamily="34" charset="0"/>
          </a:endParaRPr>
        </a:p>
      </dgm:t>
    </dgm:pt>
    <dgm:pt modelId="{71D9E81E-6660-4E78-B9B5-485529D69DF8}" type="sibTrans" cxnId="{B1DB10E7-9A9D-4461-AEBE-77EB753C5B48}">
      <dgm:prSet/>
      <dgm:spPr/>
      <dgm:t>
        <a:bodyPr/>
        <a:lstStyle/>
        <a:p>
          <a:endParaRPr lang="de-AT"/>
        </a:p>
      </dgm:t>
    </dgm:pt>
    <dgm:pt modelId="{9E61E9D4-3C60-47A9-BB33-8944BA883A6E}" type="parTrans" cxnId="{B1DB10E7-9A9D-4461-AEBE-77EB753C5B48}">
      <dgm:prSet/>
      <dgm:spPr/>
      <dgm:t>
        <a:bodyPr/>
        <a:lstStyle/>
        <a:p>
          <a:endParaRPr lang="de-AT"/>
        </a:p>
      </dgm:t>
    </dgm:pt>
    <dgm:pt modelId="{1F00F750-9FAC-429D-B066-478E4F8841FA}">
      <dgm:prSet phldrT="[Text]"/>
      <dgm:spPr>
        <a:ln>
          <a:noFill/>
        </a:ln>
      </dgm:spPr>
      <dgm:t>
        <a:bodyPr/>
        <a:lstStyle/>
        <a:p>
          <a:r>
            <a:rPr lang="de-AT" dirty="0">
              <a:latin typeface="Arial" panose="020B0604020202020204" pitchFamily="34" charset="0"/>
              <a:cs typeface="Arial" panose="020B0604020202020204" pitchFamily="34" charset="0"/>
            </a:rPr>
            <a:t>Autonomes Fahren</a:t>
          </a:r>
        </a:p>
      </dgm:t>
    </dgm:pt>
    <dgm:pt modelId="{86793F49-0315-4081-8EED-933663A7E6BB}" type="parTrans" cxnId="{E3B4CE45-2A98-4C53-BA01-612FF6DD0AE8}">
      <dgm:prSet/>
      <dgm:spPr/>
      <dgm:t>
        <a:bodyPr/>
        <a:lstStyle/>
        <a:p>
          <a:endParaRPr lang="de-AT"/>
        </a:p>
      </dgm:t>
    </dgm:pt>
    <dgm:pt modelId="{1C9264B6-FB87-4E4C-903E-B2E420109B67}" type="sibTrans" cxnId="{E3B4CE45-2A98-4C53-BA01-612FF6DD0AE8}">
      <dgm:prSet/>
      <dgm:spPr/>
      <dgm:t>
        <a:bodyPr/>
        <a:lstStyle/>
        <a:p>
          <a:endParaRPr lang="de-AT"/>
        </a:p>
      </dgm:t>
    </dgm:pt>
    <dgm:pt modelId="{EBD4489D-5A5E-4E4C-B2C6-36D3BAA81C52}">
      <dgm:prSet phldrT="[Text]"/>
      <dgm:spPr>
        <a:ln>
          <a:noFill/>
        </a:ln>
      </dgm:spPr>
      <dgm:t>
        <a:bodyPr/>
        <a:lstStyle/>
        <a:p>
          <a:r>
            <a:rPr lang="de-AT" dirty="0">
              <a:latin typeface="Arial" panose="020B0604020202020204" pitchFamily="34" charset="0"/>
              <a:cs typeface="Arial" panose="020B0604020202020204" pitchFamily="34" charset="0"/>
            </a:rPr>
            <a:t>Interoperabilität</a:t>
          </a:r>
        </a:p>
      </dgm:t>
    </dgm:pt>
    <dgm:pt modelId="{D1332413-39ED-4726-AE0A-0A829EC4D93D}" type="parTrans" cxnId="{97756965-CCFC-4942-BC33-5C40663FFE99}">
      <dgm:prSet/>
      <dgm:spPr/>
      <dgm:t>
        <a:bodyPr/>
        <a:lstStyle/>
        <a:p>
          <a:endParaRPr lang="de-AT"/>
        </a:p>
      </dgm:t>
    </dgm:pt>
    <dgm:pt modelId="{CCD22763-5084-4CF6-8B0A-3B90F73699AB}" type="sibTrans" cxnId="{97756965-CCFC-4942-BC33-5C40663FFE99}">
      <dgm:prSet/>
      <dgm:spPr/>
      <dgm:t>
        <a:bodyPr/>
        <a:lstStyle/>
        <a:p>
          <a:endParaRPr lang="de-AT"/>
        </a:p>
      </dgm:t>
    </dgm:pt>
    <dgm:pt modelId="{60938255-7F01-4927-A12D-4431D05F8B2C}" type="pres">
      <dgm:prSet presAssocID="{77F61FEF-1D44-4050-AD39-BDE52DC72644}" presName="theList" presStyleCnt="0">
        <dgm:presLayoutVars>
          <dgm:dir/>
          <dgm:animLvl val="lvl"/>
          <dgm:resizeHandles val="exact"/>
        </dgm:presLayoutVars>
      </dgm:prSet>
      <dgm:spPr/>
    </dgm:pt>
    <dgm:pt modelId="{FFB900CE-6951-4D63-9522-C7AB880CC43F}" type="pres">
      <dgm:prSet presAssocID="{CD1D5BA3-F2C4-47EB-9A11-8A51BEADE526}" presName="compNode" presStyleCnt="0"/>
      <dgm:spPr/>
    </dgm:pt>
    <dgm:pt modelId="{4C735646-F392-4855-A976-B355ACF9CBF5}" type="pres">
      <dgm:prSet presAssocID="{CD1D5BA3-F2C4-47EB-9A11-8A51BEADE526}" presName="aNode" presStyleLbl="bgShp" presStyleIdx="0" presStyleCnt="3"/>
      <dgm:spPr/>
    </dgm:pt>
    <dgm:pt modelId="{5A8BF4B4-8406-4EFB-90F1-7F134697FEBF}" type="pres">
      <dgm:prSet presAssocID="{CD1D5BA3-F2C4-47EB-9A11-8A51BEADE526}" presName="textNode" presStyleLbl="bgShp" presStyleIdx="0" presStyleCnt="3"/>
      <dgm:spPr/>
    </dgm:pt>
    <dgm:pt modelId="{B4668B1A-E7FB-47C1-A379-085CC8D9E535}" type="pres">
      <dgm:prSet presAssocID="{CD1D5BA3-F2C4-47EB-9A11-8A51BEADE526}" presName="compChildNode" presStyleCnt="0"/>
      <dgm:spPr/>
    </dgm:pt>
    <dgm:pt modelId="{30FDA461-10F1-49F8-8746-B7B095352B89}" type="pres">
      <dgm:prSet presAssocID="{CD1D5BA3-F2C4-47EB-9A11-8A51BEADE526}" presName="theInnerList" presStyleCnt="0"/>
      <dgm:spPr/>
    </dgm:pt>
    <dgm:pt modelId="{9E665C54-1BA7-4DFF-99E0-1716B36B6222}" type="pres">
      <dgm:prSet presAssocID="{5E388651-A771-46E2-A303-9C8968E0156C}" presName="childNode" presStyleLbl="node1" presStyleIdx="0" presStyleCnt="10">
        <dgm:presLayoutVars>
          <dgm:bulletEnabled val="1"/>
        </dgm:presLayoutVars>
      </dgm:prSet>
      <dgm:spPr/>
    </dgm:pt>
    <dgm:pt modelId="{C0234D35-8BCB-4DF5-BA01-5FE3920D8040}" type="pres">
      <dgm:prSet presAssocID="{5E388651-A771-46E2-A303-9C8968E0156C}" presName="aSpace2" presStyleCnt="0"/>
      <dgm:spPr/>
    </dgm:pt>
    <dgm:pt modelId="{21D49404-63D8-4BC3-A65D-72349C39BBF5}" type="pres">
      <dgm:prSet presAssocID="{6DC98F9E-A9CD-4520-BF6D-4FC4EECC2A1A}" presName="childNode" presStyleLbl="node1" presStyleIdx="1" presStyleCnt="10">
        <dgm:presLayoutVars>
          <dgm:bulletEnabled val="1"/>
        </dgm:presLayoutVars>
      </dgm:prSet>
      <dgm:spPr/>
    </dgm:pt>
    <dgm:pt modelId="{A304FB21-969E-4F79-A8B9-192203E1C6DE}" type="pres">
      <dgm:prSet presAssocID="{6DC98F9E-A9CD-4520-BF6D-4FC4EECC2A1A}" presName="aSpace2" presStyleCnt="0"/>
      <dgm:spPr/>
    </dgm:pt>
    <dgm:pt modelId="{A1DAF1DA-4210-4703-B895-F8C5B3D88B22}" type="pres">
      <dgm:prSet presAssocID="{F596A98E-C890-42B9-8742-0B6A5C4BC447}" presName="childNode" presStyleLbl="node1" presStyleIdx="2" presStyleCnt="10">
        <dgm:presLayoutVars>
          <dgm:bulletEnabled val="1"/>
        </dgm:presLayoutVars>
      </dgm:prSet>
      <dgm:spPr/>
    </dgm:pt>
    <dgm:pt modelId="{FE73E071-9596-4308-B231-76C1A5842F1F}" type="pres">
      <dgm:prSet presAssocID="{F596A98E-C890-42B9-8742-0B6A5C4BC447}" presName="aSpace2" presStyleCnt="0"/>
      <dgm:spPr/>
    </dgm:pt>
    <dgm:pt modelId="{600C4E3A-BCB5-445A-ACFA-7D890E4018EF}" type="pres">
      <dgm:prSet presAssocID="{1F00F750-9FAC-429D-B066-478E4F8841FA}" presName="childNode" presStyleLbl="node1" presStyleIdx="3" presStyleCnt="10">
        <dgm:presLayoutVars>
          <dgm:bulletEnabled val="1"/>
        </dgm:presLayoutVars>
      </dgm:prSet>
      <dgm:spPr/>
    </dgm:pt>
    <dgm:pt modelId="{7EF55053-6C2B-4FB6-84FF-64CEEEAB5765}" type="pres">
      <dgm:prSet presAssocID="{CD1D5BA3-F2C4-47EB-9A11-8A51BEADE526}" presName="aSpace" presStyleCnt="0"/>
      <dgm:spPr/>
    </dgm:pt>
    <dgm:pt modelId="{2DADB8B5-59C2-408A-88BF-6FF345301ADA}" type="pres">
      <dgm:prSet presAssocID="{4996626D-BE7B-4C64-9E62-5C7AE9CBA5D2}" presName="compNode" presStyleCnt="0"/>
      <dgm:spPr/>
    </dgm:pt>
    <dgm:pt modelId="{A85B04D0-AC3D-4203-979E-171FDE97F7E4}" type="pres">
      <dgm:prSet presAssocID="{4996626D-BE7B-4C64-9E62-5C7AE9CBA5D2}" presName="aNode" presStyleLbl="bgShp" presStyleIdx="1" presStyleCnt="3"/>
      <dgm:spPr/>
    </dgm:pt>
    <dgm:pt modelId="{F280E89B-D6E6-4208-9A3A-540581815603}" type="pres">
      <dgm:prSet presAssocID="{4996626D-BE7B-4C64-9E62-5C7AE9CBA5D2}" presName="textNode" presStyleLbl="bgShp" presStyleIdx="1" presStyleCnt="3"/>
      <dgm:spPr/>
    </dgm:pt>
    <dgm:pt modelId="{557164E0-09D3-45F1-96E6-8A0C8E9474B3}" type="pres">
      <dgm:prSet presAssocID="{4996626D-BE7B-4C64-9E62-5C7AE9CBA5D2}" presName="compChildNode" presStyleCnt="0"/>
      <dgm:spPr/>
    </dgm:pt>
    <dgm:pt modelId="{FB1E9AB5-7345-43FA-865C-AFC6664E4A6E}" type="pres">
      <dgm:prSet presAssocID="{4996626D-BE7B-4C64-9E62-5C7AE9CBA5D2}" presName="theInnerList" presStyleCnt="0"/>
      <dgm:spPr/>
    </dgm:pt>
    <dgm:pt modelId="{2E801A72-CDD2-4039-9022-450DF3660EBA}" type="pres">
      <dgm:prSet presAssocID="{294AF05D-DD47-44C0-8BF9-7952B1199340}" presName="childNode" presStyleLbl="node1" presStyleIdx="4" presStyleCnt="10">
        <dgm:presLayoutVars>
          <dgm:bulletEnabled val="1"/>
        </dgm:presLayoutVars>
      </dgm:prSet>
      <dgm:spPr/>
    </dgm:pt>
    <dgm:pt modelId="{EEF8F4DB-6006-45A7-B8A7-5200B313894F}" type="pres">
      <dgm:prSet presAssocID="{294AF05D-DD47-44C0-8BF9-7952B1199340}" presName="aSpace2" presStyleCnt="0"/>
      <dgm:spPr/>
    </dgm:pt>
    <dgm:pt modelId="{B997DD2F-CEFF-4F6E-B4E9-506B473CA5F7}" type="pres">
      <dgm:prSet presAssocID="{88D13DA2-4141-4D68-A2BB-3FDBC5150041}" presName="childNode" presStyleLbl="node1" presStyleIdx="5" presStyleCnt="10">
        <dgm:presLayoutVars>
          <dgm:bulletEnabled val="1"/>
        </dgm:presLayoutVars>
      </dgm:prSet>
      <dgm:spPr/>
    </dgm:pt>
    <dgm:pt modelId="{18D5C795-86D4-4D94-9A05-72FD36572928}" type="pres">
      <dgm:prSet presAssocID="{88D13DA2-4141-4D68-A2BB-3FDBC5150041}" presName="aSpace2" presStyleCnt="0"/>
      <dgm:spPr/>
    </dgm:pt>
    <dgm:pt modelId="{FBCB7A8C-A198-46BF-82DB-3B9EEBCD2531}" type="pres">
      <dgm:prSet presAssocID="{31188BC5-DA16-4C53-97F4-4895ABB1B0FE}" presName="childNode" presStyleLbl="node1" presStyleIdx="6" presStyleCnt="10">
        <dgm:presLayoutVars>
          <dgm:bulletEnabled val="1"/>
        </dgm:presLayoutVars>
      </dgm:prSet>
      <dgm:spPr/>
    </dgm:pt>
    <dgm:pt modelId="{CC609827-5181-4341-A0EB-750A329457B1}" type="pres">
      <dgm:prSet presAssocID="{4996626D-BE7B-4C64-9E62-5C7AE9CBA5D2}" presName="aSpace" presStyleCnt="0"/>
      <dgm:spPr/>
    </dgm:pt>
    <dgm:pt modelId="{4F36C624-A048-4F3D-83EB-686F27E14FCB}" type="pres">
      <dgm:prSet presAssocID="{5A2C45C9-5F7E-4A94-9496-AF1805048DA4}" presName="compNode" presStyleCnt="0"/>
      <dgm:spPr/>
    </dgm:pt>
    <dgm:pt modelId="{613EB94D-2AB8-44CC-9EE0-FC077CFA8105}" type="pres">
      <dgm:prSet presAssocID="{5A2C45C9-5F7E-4A94-9496-AF1805048DA4}" presName="aNode" presStyleLbl="bgShp" presStyleIdx="2" presStyleCnt="3"/>
      <dgm:spPr/>
    </dgm:pt>
    <dgm:pt modelId="{C9CBD7F2-19CF-4AAD-86A3-480B5431E026}" type="pres">
      <dgm:prSet presAssocID="{5A2C45C9-5F7E-4A94-9496-AF1805048DA4}" presName="textNode" presStyleLbl="bgShp" presStyleIdx="2" presStyleCnt="3"/>
      <dgm:spPr/>
    </dgm:pt>
    <dgm:pt modelId="{0A94EB6D-F417-4178-B783-8E43A8208A46}" type="pres">
      <dgm:prSet presAssocID="{5A2C45C9-5F7E-4A94-9496-AF1805048DA4}" presName="compChildNode" presStyleCnt="0"/>
      <dgm:spPr/>
    </dgm:pt>
    <dgm:pt modelId="{300FE2C2-93B9-4E98-82DF-7A9930057143}" type="pres">
      <dgm:prSet presAssocID="{5A2C45C9-5F7E-4A94-9496-AF1805048DA4}" presName="theInnerList" presStyleCnt="0"/>
      <dgm:spPr/>
    </dgm:pt>
    <dgm:pt modelId="{DDCA1851-80F7-4006-88F5-D5F9080ECEB4}" type="pres">
      <dgm:prSet presAssocID="{EFE53233-431A-4EBC-B980-C2ADC456BC2F}" presName="childNode" presStyleLbl="node1" presStyleIdx="7" presStyleCnt="10">
        <dgm:presLayoutVars>
          <dgm:bulletEnabled val="1"/>
        </dgm:presLayoutVars>
      </dgm:prSet>
      <dgm:spPr/>
    </dgm:pt>
    <dgm:pt modelId="{D7080CEE-2BBE-4B39-92C4-A28B0DC2FA24}" type="pres">
      <dgm:prSet presAssocID="{EFE53233-431A-4EBC-B980-C2ADC456BC2F}" presName="aSpace2" presStyleCnt="0"/>
      <dgm:spPr/>
    </dgm:pt>
    <dgm:pt modelId="{B17D2732-13FA-4215-BAE5-9DAFE4A99888}" type="pres">
      <dgm:prSet presAssocID="{75570F74-2835-42E9-BA95-9BCEACA9F2D2}" presName="childNode" presStyleLbl="node1" presStyleIdx="8" presStyleCnt="10">
        <dgm:presLayoutVars>
          <dgm:bulletEnabled val="1"/>
        </dgm:presLayoutVars>
      </dgm:prSet>
      <dgm:spPr/>
    </dgm:pt>
    <dgm:pt modelId="{79CBAD1C-5BAA-41FA-A275-6EB1C0BDDF93}" type="pres">
      <dgm:prSet presAssocID="{75570F74-2835-42E9-BA95-9BCEACA9F2D2}" presName="aSpace2" presStyleCnt="0"/>
      <dgm:spPr/>
    </dgm:pt>
    <dgm:pt modelId="{2D0EF588-0539-4CB9-829F-CFE8EE2E6A48}" type="pres">
      <dgm:prSet presAssocID="{EBD4489D-5A5E-4E4C-B2C6-36D3BAA81C52}" presName="childNode" presStyleLbl="node1" presStyleIdx="9" presStyleCnt="10">
        <dgm:presLayoutVars>
          <dgm:bulletEnabled val="1"/>
        </dgm:presLayoutVars>
      </dgm:prSet>
      <dgm:spPr/>
    </dgm:pt>
  </dgm:ptLst>
  <dgm:cxnLst>
    <dgm:cxn modelId="{8691F502-9E7B-4F95-83AD-81CD25EB123C}" type="presOf" srcId="{4996626D-BE7B-4C64-9E62-5C7AE9CBA5D2}" destId="{F280E89B-D6E6-4208-9A3A-540581815603}" srcOrd="1" destOrd="0" presId="urn:microsoft.com/office/officeart/2005/8/layout/lProcess2"/>
    <dgm:cxn modelId="{9BA67906-1B41-4617-B3AC-60481CB228EE}" type="presOf" srcId="{EFE53233-431A-4EBC-B980-C2ADC456BC2F}" destId="{DDCA1851-80F7-4006-88F5-D5F9080ECEB4}" srcOrd="0" destOrd="0" presId="urn:microsoft.com/office/officeart/2005/8/layout/lProcess2"/>
    <dgm:cxn modelId="{B6095008-4478-408F-8061-F6481C9C8090}" type="presOf" srcId="{88D13DA2-4141-4D68-A2BB-3FDBC5150041}" destId="{B997DD2F-CEFF-4F6E-B4E9-506B473CA5F7}" srcOrd="0" destOrd="0" presId="urn:microsoft.com/office/officeart/2005/8/layout/lProcess2"/>
    <dgm:cxn modelId="{C6F69F0B-C9A4-487D-9FDC-CBA45BBCEEDE}" type="presOf" srcId="{31188BC5-DA16-4C53-97F4-4895ABB1B0FE}" destId="{FBCB7A8C-A198-46BF-82DB-3B9EEBCD2531}" srcOrd="0" destOrd="0" presId="urn:microsoft.com/office/officeart/2005/8/layout/lProcess2"/>
    <dgm:cxn modelId="{10D0000C-9C86-40C3-AF59-B1F1F981A789}" srcId="{4996626D-BE7B-4C64-9E62-5C7AE9CBA5D2}" destId="{88D13DA2-4141-4D68-A2BB-3FDBC5150041}" srcOrd="1" destOrd="0" parTransId="{5131E350-EB18-404C-94D7-ACDCA203A0D4}" sibTransId="{116733AA-CDDE-483D-BC12-6D35EDF29D2A}"/>
    <dgm:cxn modelId="{D44CB517-9524-4961-BF95-0521B118EA46}" type="presOf" srcId="{CD1D5BA3-F2C4-47EB-9A11-8A51BEADE526}" destId="{4C735646-F392-4855-A976-B355ACF9CBF5}" srcOrd="0" destOrd="0" presId="urn:microsoft.com/office/officeart/2005/8/layout/lProcess2"/>
    <dgm:cxn modelId="{9F9C9A2C-3D00-446E-BBFE-45F3FB6AD447}" type="presOf" srcId="{77F61FEF-1D44-4050-AD39-BDE52DC72644}" destId="{60938255-7F01-4927-A12D-4431D05F8B2C}" srcOrd="0" destOrd="0" presId="urn:microsoft.com/office/officeart/2005/8/layout/lProcess2"/>
    <dgm:cxn modelId="{27F97F2F-DD5F-4476-92A7-E91EE6FAAD57}" type="presOf" srcId="{5A2C45C9-5F7E-4A94-9496-AF1805048DA4}" destId="{613EB94D-2AB8-44CC-9EE0-FC077CFA8105}" srcOrd="0" destOrd="0" presId="urn:microsoft.com/office/officeart/2005/8/layout/lProcess2"/>
    <dgm:cxn modelId="{31FB013B-6E14-43D3-BEBE-3FAADBDDDD10}" srcId="{4996626D-BE7B-4C64-9E62-5C7AE9CBA5D2}" destId="{294AF05D-DD47-44C0-8BF9-7952B1199340}" srcOrd="0" destOrd="0" parTransId="{C02CA414-9A30-4709-B206-EC442858448B}" sibTransId="{6BAB2EE6-A754-4249-9E51-52E054F32280}"/>
    <dgm:cxn modelId="{37793D45-3D62-44E0-B8C2-8DEFD2B7B607}" srcId="{4996626D-BE7B-4C64-9E62-5C7AE9CBA5D2}" destId="{31188BC5-DA16-4C53-97F4-4895ABB1B0FE}" srcOrd="2" destOrd="0" parTransId="{80ED7EF6-E389-4CAC-9875-1BEF5F51A064}" sibTransId="{1CAB5939-5810-446C-8288-189E16D3C408}"/>
    <dgm:cxn modelId="{97756965-CCFC-4942-BC33-5C40663FFE99}" srcId="{5A2C45C9-5F7E-4A94-9496-AF1805048DA4}" destId="{EBD4489D-5A5E-4E4C-B2C6-36D3BAA81C52}" srcOrd="2" destOrd="0" parTransId="{D1332413-39ED-4726-AE0A-0A829EC4D93D}" sibTransId="{CCD22763-5084-4CF6-8B0A-3B90F73699AB}"/>
    <dgm:cxn modelId="{E3B4CE45-2A98-4C53-BA01-612FF6DD0AE8}" srcId="{CD1D5BA3-F2C4-47EB-9A11-8A51BEADE526}" destId="{1F00F750-9FAC-429D-B066-478E4F8841FA}" srcOrd="3" destOrd="0" parTransId="{86793F49-0315-4081-8EED-933663A7E6BB}" sibTransId="{1C9264B6-FB87-4E4C-903E-B2E420109B67}"/>
    <dgm:cxn modelId="{940AA667-0289-418D-B28B-58078A38A1E7}" type="presOf" srcId="{CD1D5BA3-F2C4-47EB-9A11-8A51BEADE526}" destId="{5A8BF4B4-8406-4EFB-90F1-7F134697FEBF}" srcOrd="1" destOrd="0" presId="urn:microsoft.com/office/officeart/2005/8/layout/lProcess2"/>
    <dgm:cxn modelId="{5D02BF53-46FD-4EE0-BFD5-9C83F40291AC}" srcId="{77F61FEF-1D44-4050-AD39-BDE52DC72644}" destId="{5A2C45C9-5F7E-4A94-9496-AF1805048DA4}" srcOrd="2" destOrd="0" parTransId="{D0F6E7E0-78B6-41DE-89D3-BA2E8F6AD0A7}" sibTransId="{7628FEBF-EDB6-4283-B7B1-C4BF3D80C8DF}"/>
    <dgm:cxn modelId="{B37DCB56-C22C-466E-8DF7-4705A29AC834}" srcId="{CD1D5BA3-F2C4-47EB-9A11-8A51BEADE526}" destId="{5E388651-A771-46E2-A303-9C8968E0156C}" srcOrd="0" destOrd="0" parTransId="{60E6DA6E-2D95-4A02-A2E9-00D80D9018FE}" sibTransId="{65CBCFD8-6552-43E2-B69A-67F57B7ADB84}"/>
    <dgm:cxn modelId="{2E201F59-D6C7-4FD2-BAAE-945FD85EBBDD}" type="presOf" srcId="{F596A98E-C890-42B9-8742-0B6A5C4BC447}" destId="{A1DAF1DA-4210-4703-B895-F8C5B3D88B22}" srcOrd="0" destOrd="0" presId="urn:microsoft.com/office/officeart/2005/8/layout/lProcess2"/>
    <dgm:cxn modelId="{BB21A08D-3BFD-4726-9B20-48BF468958FF}" srcId="{77F61FEF-1D44-4050-AD39-BDE52DC72644}" destId="{4996626D-BE7B-4C64-9E62-5C7AE9CBA5D2}" srcOrd="1" destOrd="0" parTransId="{B647E8A9-EEF3-4DA3-9B15-628FF2E752D0}" sibTransId="{E73ABE5F-4580-4B1C-ABAF-C050B5811AC7}"/>
    <dgm:cxn modelId="{E5A4B19A-14C3-4F34-A26D-F443CA9CB84D}" type="presOf" srcId="{75570F74-2835-42E9-BA95-9BCEACA9F2D2}" destId="{B17D2732-13FA-4215-BAE5-9DAFE4A99888}" srcOrd="0" destOrd="0" presId="urn:microsoft.com/office/officeart/2005/8/layout/lProcess2"/>
    <dgm:cxn modelId="{4C5878A3-837D-4224-A1E9-4FDA29844E16}" srcId="{CD1D5BA3-F2C4-47EB-9A11-8A51BEADE526}" destId="{6DC98F9E-A9CD-4520-BF6D-4FC4EECC2A1A}" srcOrd="1" destOrd="0" parTransId="{2CC0111F-B473-4743-9152-6F7C0853BB3A}" sibTransId="{EA544A27-A007-46E4-AFAC-7AF5805B0A24}"/>
    <dgm:cxn modelId="{491980AC-21B0-43D4-A8E6-51D3F61274D2}" type="presOf" srcId="{6DC98F9E-A9CD-4520-BF6D-4FC4EECC2A1A}" destId="{21D49404-63D8-4BC3-A65D-72349C39BBF5}" srcOrd="0" destOrd="0" presId="urn:microsoft.com/office/officeart/2005/8/layout/lProcess2"/>
    <dgm:cxn modelId="{FFAA4BB3-A137-49F0-8CD8-7DACAC8484EC}" type="presOf" srcId="{5E388651-A771-46E2-A303-9C8968E0156C}" destId="{9E665C54-1BA7-4DFF-99E0-1716B36B6222}" srcOrd="0" destOrd="0" presId="urn:microsoft.com/office/officeart/2005/8/layout/lProcess2"/>
    <dgm:cxn modelId="{7C8E95B6-DFDD-43D2-BD91-1CAA90E1A04A}" type="presOf" srcId="{EBD4489D-5A5E-4E4C-B2C6-36D3BAA81C52}" destId="{2D0EF588-0539-4CB9-829F-CFE8EE2E6A48}" srcOrd="0" destOrd="0" presId="urn:microsoft.com/office/officeart/2005/8/layout/lProcess2"/>
    <dgm:cxn modelId="{E6C8D9C2-F707-476D-A84D-96A34121F6FA}" type="presOf" srcId="{1F00F750-9FAC-429D-B066-478E4F8841FA}" destId="{600C4E3A-BCB5-445A-ACFA-7D890E4018EF}" srcOrd="0" destOrd="0" presId="urn:microsoft.com/office/officeart/2005/8/layout/lProcess2"/>
    <dgm:cxn modelId="{9B1897CB-4DF2-4C99-B24B-E1403BA9259B}" type="presOf" srcId="{4996626D-BE7B-4C64-9E62-5C7AE9CBA5D2}" destId="{A85B04D0-AC3D-4203-979E-171FDE97F7E4}" srcOrd="0" destOrd="0" presId="urn:microsoft.com/office/officeart/2005/8/layout/lProcess2"/>
    <dgm:cxn modelId="{707402CF-5F44-481E-96BF-B2BD35B4C265}" type="presOf" srcId="{294AF05D-DD47-44C0-8BF9-7952B1199340}" destId="{2E801A72-CDD2-4039-9022-450DF3660EBA}" srcOrd="0" destOrd="0" presId="urn:microsoft.com/office/officeart/2005/8/layout/lProcess2"/>
    <dgm:cxn modelId="{43F9B1CF-B39C-46A1-BB39-A57FA9E54DF8}" srcId="{77F61FEF-1D44-4050-AD39-BDE52DC72644}" destId="{CD1D5BA3-F2C4-47EB-9A11-8A51BEADE526}" srcOrd="0" destOrd="0" parTransId="{71793C00-36CB-4BF1-9924-7702A25E8CC2}" sibTransId="{416F6F03-A25E-4DD9-94D1-12DAE4A68E38}"/>
    <dgm:cxn modelId="{4C715DE4-E932-4A0C-A6FB-00DB0EA29935}" srcId="{5A2C45C9-5F7E-4A94-9496-AF1805048DA4}" destId="{75570F74-2835-42E9-BA95-9BCEACA9F2D2}" srcOrd="1" destOrd="0" parTransId="{281ABC93-E3DE-42AA-8D9F-C658E1FC3B81}" sibTransId="{32C07945-B03C-4D94-A044-902F39BF79AC}"/>
    <dgm:cxn modelId="{B1DB10E7-9A9D-4461-AEBE-77EB753C5B48}" srcId="{5A2C45C9-5F7E-4A94-9496-AF1805048DA4}" destId="{EFE53233-431A-4EBC-B980-C2ADC456BC2F}" srcOrd="0" destOrd="0" parTransId="{9E61E9D4-3C60-47A9-BB33-8944BA883A6E}" sibTransId="{71D9E81E-6660-4E78-B9B5-485529D69DF8}"/>
    <dgm:cxn modelId="{A85E5AE8-0F92-4BB1-A5E6-10E44FEB0F3B}" type="presOf" srcId="{5A2C45C9-5F7E-4A94-9496-AF1805048DA4}" destId="{C9CBD7F2-19CF-4AAD-86A3-480B5431E026}" srcOrd="1" destOrd="0" presId="urn:microsoft.com/office/officeart/2005/8/layout/lProcess2"/>
    <dgm:cxn modelId="{A33DB7F7-4522-4AEA-A99F-6DEA7DF0B434}" srcId="{CD1D5BA3-F2C4-47EB-9A11-8A51BEADE526}" destId="{F596A98E-C890-42B9-8742-0B6A5C4BC447}" srcOrd="2" destOrd="0" parTransId="{2C5C940A-2680-490E-8A6D-3FE2C4C2B8BD}" sibTransId="{9D8504C9-4AC5-4EC8-ADA3-01628B0887A9}"/>
    <dgm:cxn modelId="{6C05B27E-592E-4D3E-9143-A431B33780F3}" type="presParOf" srcId="{60938255-7F01-4927-A12D-4431D05F8B2C}" destId="{FFB900CE-6951-4D63-9522-C7AB880CC43F}" srcOrd="0" destOrd="0" presId="urn:microsoft.com/office/officeart/2005/8/layout/lProcess2"/>
    <dgm:cxn modelId="{5AB56F44-0C95-49F0-AED7-A3F0AA74F432}" type="presParOf" srcId="{FFB900CE-6951-4D63-9522-C7AB880CC43F}" destId="{4C735646-F392-4855-A976-B355ACF9CBF5}" srcOrd="0" destOrd="0" presId="urn:microsoft.com/office/officeart/2005/8/layout/lProcess2"/>
    <dgm:cxn modelId="{668DD6BE-1324-421A-9DE7-526006534E91}" type="presParOf" srcId="{FFB900CE-6951-4D63-9522-C7AB880CC43F}" destId="{5A8BF4B4-8406-4EFB-90F1-7F134697FEBF}" srcOrd="1" destOrd="0" presId="urn:microsoft.com/office/officeart/2005/8/layout/lProcess2"/>
    <dgm:cxn modelId="{CDB36442-D46C-4EB2-BD1C-4B3D8E82EE0B}" type="presParOf" srcId="{FFB900CE-6951-4D63-9522-C7AB880CC43F}" destId="{B4668B1A-E7FB-47C1-A379-085CC8D9E535}" srcOrd="2" destOrd="0" presId="urn:microsoft.com/office/officeart/2005/8/layout/lProcess2"/>
    <dgm:cxn modelId="{AB9498B5-3477-4654-9161-18B7C46C633E}" type="presParOf" srcId="{B4668B1A-E7FB-47C1-A379-085CC8D9E535}" destId="{30FDA461-10F1-49F8-8746-B7B095352B89}" srcOrd="0" destOrd="0" presId="urn:microsoft.com/office/officeart/2005/8/layout/lProcess2"/>
    <dgm:cxn modelId="{BDB70EBD-BEAF-47D9-B309-BC20AA090F51}" type="presParOf" srcId="{30FDA461-10F1-49F8-8746-B7B095352B89}" destId="{9E665C54-1BA7-4DFF-99E0-1716B36B6222}" srcOrd="0" destOrd="0" presId="urn:microsoft.com/office/officeart/2005/8/layout/lProcess2"/>
    <dgm:cxn modelId="{70C2EE14-9421-4068-94A0-171B8F70EF9B}" type="presParOf" srcId="{30FDA461-10F1-49F8-8746-B7B095352B89}" destId="{C0234D35-8BCB-4DF5-BA01-5FE3920D8040}" srcOrd="1" destOrd="0" presId="urn:microsoft.com/office/officeart/2005/8/layout/lProcess2"/>
    <dgm:cxn modelId="{D2B7A7E1-309F-4AB3-8B01-1E178792D380}" type="presParOf" srcId="{30FDA461-10F1-49F8-8746-B7B095352B89}" destId="{21D49404-63D8-4BC3-A65D-72349C39BBF5}" srcOrd="2" destOrd="0" presId="urn:microsoft.com/office/officeart/2005/8/layout/lProcess2"/>
    <dgm:cxn modelId="{BA101FE9-4A83-46F1-A05C-1E8CFA092362}" type="presParOf" srcId="{30FDA461-10F1-49F8-8746-B7B095352B89}" destId="{A304FB21-969E-4F79-A8B9-192203E1C6DE}" srcOrd="3" destOrd="0" presId="urn:microsoft.com/office/officeart/2005/8/layout/lProcess2"/>
    <dgm:cxn modelId="{6FEA97D9-765B-4764-B0B2-1E5416E1A36D}" type="presParOf" srcId="{30FDA461-10F1-49F8-8746-B7B095352B89}" destId="{A1DAF1DA-4210-4703-B895-F8C5B3D88B22}" srcOrd="4" destOrd="0" presId="urn:microsoft.com/office/officeart/2005/8/layout/lProcess2"/>
    <dgm:cxn modelId="{9FD06283-3E38-488C-84AE-A13BB1FB07A7}" type="presParOf" srcId="{30FDA461-10F1-49F8-8746-B7B095352B89}" destId="{FE73E071-9596-4308-B231-76C1A5842F1F}" srcOrd="5" destOrd="0" presId="urn:microsoft.com/office/officeart/2005/8/layout/lProcess2"/>
    <dgm:cxn modelId="{44339077-F1E3-46E4-A6C3-39723213F6E5}" type="presParOf" srcId="{30FDA461-10F1-49F8-8746-B7B095352B89}" destId="{600C4E3A-BCB5-445A-ACFA-7D890E4018EF}" srcOrd="6" destOrd="0" presId="urn:microsoft.com/office/officeart/2005/8/layout/lProcess2"/>
    <dgm:cxn modelId="{04076623-9C00-4BC4-83F9-DB22F8B9FCF4}" type="presParOf" srcId="{60938255-7F01-4927-A12D-4431D05F8B2C}" destId="{7EF55053-6C2B-4FB6-84FF-64CEEEAB5765}" srcOrd="1" destOrd="0" presId="urn:microsoft.com/office/officeart/2005/8/layout/lProcess2"/>
    <dgm:cxn modelId="{B5887CB5-41AD-47F6-95ED-BE34ACA42F52}" type="presParOf" srcId="{60938255-7F01-4927-A12D-4431D05F8B2C}" destId="{2DADB8B5-59C2-408A-88BF-6FF345301ADA}" srcOrd="2" destOrd="0" presId="urn:microsoft.com/office/officeart/2005/8/layout/lProcess2"/>
    <dgm:cxn modelId="{B156BCAB-9558-487A-8B6C-8F86247053F8}" type="presParOf" srcId="{2DADB8B5-59C2-408A-88BF-6FF345301ADA}" destId="{A85B04D0-AC3D-4203-979E-171FDE97F7E4}" srcOrd="0" destOrd="0" presId="urn:microsoft.com/office/officeart/2005/8/layout/lProcess2"/>
    <dgm:cxn modelId="{71AB62FE-D4CA-477B-834D-D2D8B2BEA03B}" type="presParOf" srcId="{2DADB8B5-59C2-408A-88BF-6FF345301ADA}" destId="{F280E89B-D6E6-4208-9A3A-540581815603}" srcOrd="1" destOrd="0" presId="urn:microsoft.com/office/officeart/2005/8/layout/lProcess2"/>
    <dgm:cxn modelId="{54522D01-B878-4BB6-94BC-84C76210F371}" type="presParOf" srcId="{2DADB8B5-59C2-408A-88BF-6FF345301ADA}" destId="{557164E0-09D3-45F1-96E6-8A0C8E9474B3}" srcOrd="2" destOrd="0" presId="urn:microsoft.com/office/officeart/2005/8/layout/lProcess2"/>
    <dgm:cxn modelId="{097261E9-8EB4-4AC5-825E-1E6CE03A0232}" type="presParOf" srcId="{557164E0-09D3-45F1-96E6-8A0C8E9474B3}" destId="{FB1E9AB5-7345-43FA-865C-AFC6664E4A6E}" srcOrd="0" destOrd="0" presId="urn:microsoft.com/office/officeart/2005/8/layout/lProcess2"/>
    <dgm:cxn modelId="{C6A17051-86D6-4BDF-92D1-B1084346B50D}" type="presParOf" srcId="{FB1E9AB5-7345-43FA-865C-AFC6664E4A6E}" destId="{2E801A72-CDD2-4039-9022-450DF3660EBA}" srcOrd="0" destOrd="0" presId="urn:microsoft.com/office/officeart/2005/8/layout/lProcess2"/>
    <dgm:cxn modelId="{D88BF4BD-3779-4E23-8265-E85D44953FCC}" type="presParOf" srcId="{FB1E9AB5-7345-43FA-865C-AFC6664E4A6E}" destId="{EEF8F4DB-6006-45A7-B8A7-5200B313894F}" srcOrd="1" destOrd="0" presId="urn:microsoft.com/office/officeart/2005/8/layout/lProcess2"/>
    <dgm:cxn modelId="{0271832D-CDAE-410D-ADBE-57D989E64001}" type="presParOf" srcId="{FB1E9AB5-7345-43FA-865C-AFC6664E4A6E}" destId="{B997DD2F-CEFF-4F6E-B4E9-506B473CA5F7}" srcOrd="2" destOrd="0" presId="urn:microsoft.com/office/officeart/2005/8/layout/lProcess2"/>
    <dgm:cxn modelId="{25FAC72A-ECD4-4337-941B-69DABBD51581}" type="presParOf" srcId="{FB1E9AB5-7345-43FA-865C-AFC6664E4A6E}" destId="{18D5C795-86D4-4D94-9A05-72FD36572928}" srcOrd="3" destOrd="0" presId="urn:microsoft.com/office/officeart/2005/8/layout/lProcess2"/>
    <dgm:cxn modelId="{2C77716D-6479-4851-8B05-8A04DAF63F72}" type="presParOf" srcId="{FB1E9AB5-7345-43FA-865C-AFC6664E4A6E}" destId="{FBCB7A8C-A198-46BF-82DB-3B9EEBCD2531}" srcOrd="4" destOrd="0" presId="urn:microsoft.com/office/officeart/2005/8/layout/lProcess2"/>
    <dgm:cxn modelId="{FF46E4F1-7E86-49DD-B09E-17367B3C0B0F}" type="presParOf" srcId="{60938255-7F01-4927-A12D-4431D05F8B2C}" destId="{CC609827-5181-4341-A0EB-750A329457B1}" srcOrd="3" destOrd="0" presId="urn:microsoft.com/office/officeart/2005/8/layout/lProcess2"/>
    <dgm:cxn modelId="{4CD340C4-80CF-47E4-A0AF-527463F67F33}" type="presParOf" srcId="{60938255-7F01-4927-A12D-4431D05F8B2C}" destId="{4F36C624-A048-4F3D-83EB-686F27E14FCB}" srcOrd="4" destOrd="0" presId="urn:microsoft.com/office/officeart/2005/8/layout/lProcess2"/>
    <dgm:cxn modelId="{4E5B5D23-5AA3-46F2-97CD-5F8A664BD0BF}" type="presParOf" srcId="{4F36C624-A048-4F3D-83EB-686F27E14FCB}" destId="{613EB94D-2AB8-44CC-9EE0-FC077CFA8105}" srcOrd="0" destOrd="0" presId="urn:microsoft.com/office/officeart/2005/8/layout/lProcess2"/>
    <dgm:cxn modelId="{006CB615-4ADB-4729-AFF2-61008D1EDD4E}" type="presParOf" srcId="{4F36C624-A048-4F3D-83EB-686F27E14FCB}" destId="{C9CBD7F2-19CF-4AAD-86A3-480B5431E026}" srcOrd="1" destOrd="0" presId="urn:microsoft.com/office/officeart/2005/8/layout/lProcess2"/>
    <dgm:cxn modelId="{9A1F4AA9-BCCB-489D-B722-A2B6ED14883E}" type="presParOf" srcId="{4F36C624-A048-4F3D-83EB-686F27E14FCB}" destId="{0A94EB6D-F417-4178-B783-8E43A8208A46}" srcOrd="2" destOrd="0" presId="urn:microsoft.com/office/officeart/2005/8/layout/lProcess2"/>
    <dgm:cxn modelId="{24CFB113-A953-4BDB-86B9-B312DDB793D9}" type="presParOf" srcId="{0A94EB6D-F417-4178-B783-8E43A8208A46}" destId="{300FE2C2-93B9-4E98-82DF-7A9930057143}" srcOrd="0" destOrd="0" presId="urn:microsoft.com/office/officeart/2005/8/layout/lProcess2"/>
    <dgm:cxn modelId="{976FEFD0-ED60-4053-AE3F-963E1E57CF20}" type="presParOf" srcId="{300FE2C2-93B9-4E98-82DF-7A9930057143}" destId="{DDCA1851-80F7-4006-88F5-D5F9080ECEB4}" srcOrd="0" destOrd="0" presId="urn:microsoft.com/office/officeart/2005/8/layout/lProcess2"/>
    <dgm:cxn modelId="{7C5C7463-9474-4502-AB3D-E00670B2AC93}" type="presParOf" srcId="{300FE2C2-93B9-4E98-82DF-7A9930057143}" destId="{D7080CEE-2BBE-4B39-92C4-A28B0DC2FA24}" srcOrd="1" destOrd="0" presId="urn:microsoft.com/office/officeart/2005/8/layout/lProcess2"/>
    <dgm:cxn modelId="{9FF37EF6-6B68-486A-8538-627F5D9F88B9}" type="presParOf" srcId="{300FE2C2-93B9-4E98-82DF-7A9930057143}" destId="{B17D2732-13FA-4215-BAE5-9DAFE4A99888}" srcOrd="2" destOrd="0" presId="urn:microsoft.com/office/officeart/2005/8/layout/lProcess2"/>
    <dgm:cxn modelId="{C3ECFFEC-6E93-46CF-A179-8CE3FA4CD71A}" type="presParOf" srcId="{300FE2C2-93B9-4E98-82DF-7A9930057143}" destId="{79CBAD1C-5BAA-41FA-A275-6EB1C0BDDF93}" srcOrd="3" destOrd="0" presId="urn:microsoft.com/office/officeart/2005/8/layout/lProcess2"/>
    <dgm:cxn modelId="{EFA48909-A92F-437D-9ECE-71B9AFAA0D2F}" type="presParOf" srcId="{300FE2C2-93B9-4E98-82DF-7A9930057143}" destId="{2D0EF588-0539-4CB9-829F-CFE8EE2E6A48}" srcOrd="4" destOrd="0" presId="urn:microsoft.com/office/officeart/2005/8/layout/lProcess2"/>
  </dgm:cxnLst>
  <dgm:bg/>
  <dgm:whole>
    <a:ln w="190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F61FEF-1D44-4050-AD39-BDE52DC7264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AT"/>
        </a:p>
      </dgm:t>
    </dgm:pt>
    <dgm:pt modelId="{CD1D5BA3-F2C4-47EB-9A11-8A51BEADE526}">
      <dgm:prSet phldrT="[Text]" custT="1"/>
      <dgm:spPr/>
      <dgm:t>
        <a:bodyPr/>
        <a:lstStyle/>
        <a:p>
          <a:r>
            <a:rPr lang="de-AT" sz="2400" b="1" dirty="0">
              <a:latin typeface="Arial" panose="020B0604020202020204" pitchFamily="34" charset="0"/>
              <a:cs typeface="Arial" panose="020B0604020202020204" pitchFamily="34" charset="0"/>
            </a:rPr>
            <a:t>Verkehrsmittel</a:t>
          </a:r>
        </a:p>
      </dgm:t>
    </dgm:pt>
    <dgm:pt modelId="{71793C00-36CB-4BF1-9924-7702A25E8CC2}" type="parTrans" cxnId="{43F9B1CF-B39C-46A1-BB39-A57FA9E54DF8}">
      <dgm:prSet/>
      <dgm:spPr/>
      <dgm:t>
        <a:bodyPr/>
        <a:lstStyle/>
        <a:p>
          <a:endParaRPr lang="de-AT"/>
        </a:p>
      </dgm:t>
    </dgm:pt>
    <dgm:pt modelId="{416F6F03-A25E-4DD9-94D1-12DAE4A68E38}" type="sibTrans" cxnId="{43F9B1CF-B39C-46A1-BB39-A57FA9E54DF8}">
      <dgm:prSet/>
      <dgm:spPr/>
      <dgm:t>
        <a:bodyPr/>
        <a:lstStyle/>
        <a:p>
          <a:endParaRPr lang="de-AT"/>
        </a:p>
      </dgm:t>
    </dgm:pt>
    <dgm:pt modelId="{5E388651-A771-46E2-A303-9C8968E0156C}">
      <dgm:prSet phldrT="[Text]"/>
      <dgm:spPr>
        <a:ln>
          <a:noFill/>
        </a:ln>
      </dgm:spPr>
      <dgm:t>
        <a:bodyPr/>
        <a:lstStyle/>
        <a:p>
          <a:r>
            <a:rPr lang="de-AT" dirty="0">
              <a:latin typeface="Arial" panose="020B0604020202020204" pitchFamily="34" charset="0"/>
              <a:cs typeface="Arial" panose="020B0604020202020204" pitchFamily="34" charset="0"/>
            </a:rPr>
            <a:t>Innovative Antriebe</a:t>
          </a:r>
        </a:p>
      </dgm:t>
    </dgm:pt>
    <dgm:pt modelId="{60E6DA6E-2D95-4A02-A2E9-00D80D9018FE}" type="parTrans" cxnId="{B37DCB56-C22C-466E-8DF7-4705A29AC834}">
      <dgm:prSet/>
      <dgm:spPr/>
      <dgm:t>
        <a:bodyPr/>
        <a:lstStyle/>
        <a:p>
          <a:endParaRPr lang="de-AT"/>
        </a:p>
      </dgm:t>
    </dgm:pt>
    <dgm:pt modelId="{65CBCFD8-6552-43E2-B69A-67F57B7ADB84}" type="sibTrans" cxnId="{B37DCB56-C22C-466E-8DF7-4705A29AC834}">
      <dgm:prSet/>
      <dgm:spPr/>
      <dgm:t>
        <a:bodyPr/>
        <a:lstStyle/>
        <a:p>
          <a:endParaRPr lang="de-AT"/>
        </a:p>
      </dgm:t>
    </dgm:pt>
    <dgm:pt modelId="{6DC98F9E-A9CD-4520-BF6D-4FC4EECC2A1A}">
      <dgm:prSet phldrT="[Text]"/>
      <dgm:spPr>
        <a:ln>
          <a:noFill/>
        </a:ln>
      </dgm:spPr>
      <dgm:t>
        <a:bodyPr/>
        <a:lstStyle/>
        <a:p>
          <a:r>
            <a:rPr lang="de-AT" dirty="0">
              <a:latin typeface="Arial" panose="020B0604020202020204" pitchFamily="34" charset="0"/>
              <a:cs typeface="Arial" panose="020B0604020202020204" pitchFamily="34" charset="0"/>
            </a:rPr>
            <a:t>Modulare Güterwagen</a:t>
          </a:r>
        </a:p>
      </dgm:t>
    </dgm:pt>
    <dgm:pt modelId="{2CC0111F-B473-4743-9152-6F7C0853BB3A}" type="parTrans" cxnId="{4C5878A3-837D-4224-A1E9-4FDA29844E16}">
      <dgm:prSet/>
      <dgm:spPr/>
      <dgm:t>
        <a:bodyPr/>
        <a:lstStyle/>
        <a:p>
          <a:endParaRPr lang="de-AT"/>
        </a:p>
      </dgm:t>
    </dgm:pt>
    <dgm:pt modelId="{EA544A27-A007-46E4-AFAC-7AF5805B0A24}" type="sibTrans" cxnId="{4C5878A3-837D-4224-A1E9-4FDA29844E16}">
      <dgm:prSet/>
      <dgm:spPr/>
      <dgm:t>
        <a:bodyPr/>
        <a:lstStyle/>
        <a:p>
          <a:endParaRPr lang="de-AT"/>
        </a:p>
      </dgm:t>
    </dgm:pt>
    <dgm:pt modelId="{4996626D-BE7B-4C64-9E62-5C7AE9CBA5D2}">
      <dgm:prSet phldrT="[Text]" custT="1"/>
      <dgm:spPr/>
      <dgm:t>
        <a:bodyPr/>
        <a:lstStyle/>
        <a:p>
          <a:r>
            <a:rPr lang="de-AT" sz="2400" b="1" dirty="0">
              <a:latin typeface="Arial" panose="020B0604020202020204" pitchFamily="34" charset="0"/>
              <a:cs typeface="Arial" panose="020B0604020202020204" pitchFamily="34" charset="0"/>
            </a:rPr>
            <a:t>Infrastruktur</a:t>
          </a:r>
        </a:p>
      </dgm:t>
    </dgm:pt>
    <dgm:pt modelId="{B647E8A9-EEF3-4DA3-9B15-628FF2E752D0}" type="parTrans" cxnId="{BB21A08D-3BFD-4726-9B20-48BF468958FF}">
      <dgm:prSet/>
      <dgm:spPr/>
      <dgm:t>
        <a:bodyPr/>
        <a:lstStyle/>
        <a:p>
          <a:endParaRPr lang="de-AT"/>
        </a:p>
      </dgm:t>
    </dgm:pt>
    <dgm:pt modelId="{E73ABE5F-4580-4B1C-ABAF-C050B5811AC7}" type="sibTrans" cxnId="{BB21A08D-3BFD-4726-9B20-48BF468958FF}">
      <dgm:prSet/>
      <dgm:spPr/>
      <dgm:t>
        <a:bodyPr/>
        <a:lstStyle/>
        <a:p>
          <a:endParaRPr lang="de-AT"/>
        </a:p>
      </dgm:t>
    </dgm:pt>
    <dgm:pt modelId="{294AF05D-DD47-44C0-8BF9-7952B1199340}">
      <dgm:prSet phldrT="[Text]"/>
      <dgm:spPr>
        <a:ln>
          <a:noFill/>
        </a:ln>
      </dgm:spPr>
      <dgm:t>
        <a:bodyPr/>
        <a:lstStyle/>
        <a:p>
          <a:r>
            <a:rPr lang="de-AT" dirty="0">
              <a:latin typeface="Arial" panose="020B0604020202020204" pitchFamily="34" charset="0"/>
              <a:cs typeface="Arial" panose="020B0604020202020204" pitchFamily="34" charset="0"/>
            </a:rPr>
            <a:t>Ausbau der Infrastruktur</a:t>
          </a:r>
        </a:p>
      </dgm:t>
    </dgm:pt>
    <dgm:pt modelId="{C02CA414-9A30-4709-B206-EC442858448B}" type="parTrans" cxnId="{31FB013B-6E14-43D3-BEBE-3FAADBDDDD10}">
      <dgm:prSet/>
      <dgm:spPr/>
      <dgm:t>
        <a:bodyPr/>
        <a:lstStyle/>
        <a:p>
          <a:endParaRPr lang="de-AT"/>
        </a:p>
      </dgm:t>
    </dgm:pt>
    <dgm:pt modelId="{6BAB2EE6-A754-4249-9E51-52E054F32280}" type="sibTrans" cxnId="{31FB013B-6E14-43D3-BEBE-3FAADBDDDD10}">
      <dgm:prSet/>
      <dgm:spPr/>
      <dgm:t>
        <a:bodyPr/>
        <a:lstStyle/>
        <a:p>
          <a:endParaRPr lang="de-AT"/>
        </a:p>
      </dgm:t>
    </dgm:pt>
    <dgm:pt modelId="{88D13DA2-4141-4D68-A2BB-3FDBC5150041}">
      <dgm:prSet phldrT="[Text]"/>
      <dgm:spPr>
        <a:ln>
          <a:noFill/>
        </a:ln>
      </dgm:spPr>
      <dgm:t>
        <a:bodyPr/>
        <a:lstStyle/>
        <a:p>
          <a:r>
            <a:rPr lang="de-AT" dirty="0">
              <a:latin typeface="Arial" panose="020B0604020202020204" pitchFamily="34" charset="0"/>
              <a:cs typeface="Arial" panose="020B0604020202020204" pitchFamily="34" charset="0"/>
            </a:rPr>
            <a:t>Güter-U-Bahn</a:t>
          </a:r>
        </a:p>
      </dgm:t>
    </dgm:pt>
    <dgm:pt modelId="{5131E350-EB18-404C-94D7-ACDCA203A0D4}" type="parTrans" cxnId="{10D0000C-9C86-40C3-AF59-B1F1F981A789}">
      <dgm:prSet/>
      <dgm:spPr/>
      <dgm:t>
        <a:bodyPr/>
        <a:lstStyle/>
        <a:p>
          <a:endParaRPr lang="de-AT"/>
        </a:p>
      </dgm:t>
    </dgm:pt>
    <dgm:pt modelId="{116733AA-CDDE-483D-BC12-6D35EDF29D2A}" type="sibTrans" cxnId="{10D0000C-9C86-40C3-AF59-B1F1F981A789}">
      <dgm:prSet/>
      <dgm:spPr/>
      <dgm:t>
        <a:bodyPr/>
        <a:lstStyle/>
        <a:p>
          <a:endParaRPr lang="de-AT"/>
        </a:p>
      </dgm:t>
    </dgm:pt>
    <dgm:pt modelId="{F596A98E-C890-42B9-8742-0B6A5C4BC447}">
      <dgm:prSet phldrT="[Text]"/>
      <dgm:spPr>
        <a:ln>
          <a:noFill/>
        </a:ln>
      </dgm:spPr>
      <dgm:t>
        <a:bodyPr/>
        <a:lstStyle/>
        <a:p>
          <a:r>
            <a:rPr lang="de-AT" dirty="0">
              <a:latin typeface="Arial" panose="020B0604020202020204" pitchFamily="34" charset="0"/>
              <a:cs typeface="Arial" panose="020B0604020202020204" pitchFamily="34" charset="0"/>
            </a:rPr>
            <a:t>Intelligente Güterzüge</a:t>
          </a:r>
        </a:p>
      </dgm:t>
    </dgm:pt>
    <dgm:pt modelId="{2C5C940A-2680-490E-8A6D-3FE2C4C2B8BD}" type="parTrans" cxnId="{A33DB7F7-4522-4AEA-A99F-6DEA7DF0B434}">
      <dgm:prSet/>
      <dgm:spPr/>
      <dgm:t>
        <a:bodyPr/>
        <a:lstStyle/>
        <a:p>
          <a:endParaRPr lang="de-AT"/>
        </a:p>
      </dgm:t>
    </dgm:pt>
    <dgm:pt modelId="{9D8504C9-4AC5-4EC8-ADA3-01628B0887A9}" type="sibTrans" cxnId="{A33DB7F7-4522-4AEA-A99F-6DEA7DF0B434}">
      <dgm:prSet/>
      <dgm:spPr/>
      <dgm:t>
        <a:bodyPr/>
        <a:lstStyle/>
        <a:p>
          <a:endParaRPr lang="de-AT"/>
        </a:p>
      </dgm:t>
    </dgm:pt>
    <dgm:pt modelId="{31188BC5-DA16-4C53-97F4-4895ABB1B0FE}">
      <dgm:prSet phldrT="[Text]"/>
      <dgm:spPr>
        <a:ln>
          <a:noFill/>
        </a:ln>
      </dgm:spPr>
      <dgm:t>
        <a:bodyPr/>
        <a:lstStyle/>
        <a:p>
          <a:r>
            <a:rPr lang="de-AT" dirty="0">
              <a:latin typeface="Arial" panose="020B0604020202020204" pitchFamily="34" charset="0"/>
              <a:cs typeface="Arial" panose="020B0604020202020204" pitchFamily="34" charset="0"/>
            </a:rPr>
            <a:t>Magnetschwebe-bahnen</a:t>
          </a:r>
        </a:p>
      </dgm:t>
    </dgm:pt>
    <dgm:pt modelId="{80ED7EF6-E389-4CAC-9875-1BEF5F51A064}" type="parTrans" cxnId="{37793D45-3D62-44E0-B8C2-8DEFD2B7B607}">
      <dgm:prSet/>
      <dgm:spPr/>
      <dgm:t>
        <a:bodyPr/>
        <a:lstStyle/>
        <a:p>
          <a:endParaRPr lang="de-AT"/>
        </a:p>
      </dgm:t>
    </dgm:pt>
    <dgm:pt modelId="{1CAB5939-5810-446C-8288-189E16D3C408}" type="sibTrans" cxnId="{37793D45-3D62-44E0-B8C2-8DEFD2B7B607}">
      <dgm:prSet/>
      <dgm:spPr/>
      <dgm:t>
        <a:bodyPr/>
        <a:lstStyle/>
        <a:p>
          <a:endParaRPr lang="de-AT"/>
        </a:p>
      </dgm:t>
    </dgm:pt>
    <dgm:pt modelId="{5A2C45C9-5F7E-4A94-9496-AF1805048DA4}">
      <dgm:prSet phldrT="[Text]" custT="1"/>
      <dgm:spPr/>
      <dgm:t>
        <a:bodyPr/>
        <a:lstStyle/>
        <a:p>
          <a:r>
            <a:rPr lang="de-AT" sz="2400" b="1" dirty="0">
              <a:latin typeface="Arial" panose="020B0604020202020204" pitchFamily="34" charset="0"/>
              <a:cs typeface="Arial" panose="020B0604020202020204" pitchFamily="34" charset="0"/>
            </a:rPr>
            <a:t>Betrieb</a:t>
          </a:r>
        </a:p>
      </dgm:t>
    </dgm:pt>
    <dgm:pt modelId="{D0F6E7E0-78B6-41DE-89D3-BA2E8F6AD0A7}" type="parTrans" cxnId="{5D02BF53-46FD-4EE0-BFD5-9C83F40291AC}">
      <dgm:prSet/>
      <dgm:spPr/>
      <dgm:t>
        <a:bodyPr/>
        <a:lstStyle/>
        <a:p>
          <a:endParaRPr lang="de-AT"/>
        </a:p>
      </dgm:t>
    </dgm:pt>
    <dgm:pt modelId="{7628FEBF-EDB6-4283-B7B1-C4BF3D80C8DF}" type="sibTrans" cxnId="{5D02BF53-46FD-4EE0-BFD5-9C83F40291AC}">
      <dgm:prSet/>
      <dgm:spPr/>
      <dgm:t>
        <a:bodyPr/>
        <a:lstStyle/>
        <a:p>
          <a:endParaRPr lang="de-AT"/>
        </a:p>
      </dgm:t>
    </dgm:pt>
    <dgm:pt modelId="{75570F74-2835-42E9-BA95-9BCEACA9F2D2}">
      <dgm:prSet phldrT="[Text]"/>
      <dgm:spPr>
        <a:ln>
          <a:noFill/>
        </a:ln>
      </dgm:spPr>
      <dgm:t>
        <a:bodyPr/>
        <a:lstStyle/>
        <a:p>
          <a:r>
            <a:rPr lang="de-AT" dirty="0" err="1">
              <a:latin typeface="Arial" panose="020B0604020202020204" pitchFamily="34" charset="0"/>
              <a:cs typeface="Arial" panose="020B0604020202020204" pitchFamily="34" charset="0"/>
            </a:rPr>
            <a:t>Telematiksysteme</a:t>
          </a:r>
          <a:r>
            <a:rPr lang="de-AT" dirty="0">
              <a:latin typeface="Arial" panose="020B0604020202020204" pitchFamily="34" charset="0"/>
              <a:cs typeface="Arial" panose="020B0604020202020204" pitchFamily="34" charset="0"/>
            </a:rPr>
            <a:t> im Schienenverkehr</a:t>
          </a:r>
        </a:p>
      </dgm:t>
    </dgm:pt>
    <dgm:pt modelId="{281ABC93-E3DE-42AA-8D9F-C658E1FC3B81}" type="parTrans" cxnId="{4C715DE4-E932-4A0C-A6FB-00DB0EA29935}">
      <dgm:prSet/>
      <dgm:spPr/>
      <dgm:t>
        <a:bodyPr/>
        <a:lstStyle/>
        <a:p>
          <a:endParaRPr lang="de-AT"/>
        </a:p>
      </dgm:t>
    </dgm:pt>
    <dgm:pt modelId="{32C07945-B03C-4D94-A044-902F39BF79AC}" type="sibTrans" cxnId="{4C715DE4-E932-4A0C-A6FB-00DB0EA29935}">
      <dgm:prSet/>
      <dgm:spPr/>
      <dgm:t>
        <a:bodyPr/>
        <a:lstStyle/>
        <a:p>
          <a:endParaRPr lang="de-AT"/>
        </a:p>
      </dgm:t>
    </dgm:pt>
    <dgm:pt modelId="{EFE53233-431A-4EBC-B980-C2ADC456BC2F}">
      <dgm:prSet phldrT="[Text]"/>
      <dgm:spPr>
        <a:ln>
          <a:noFill/>
        </a:ln>
      </dgm:spPr>
      <dgm:t>
        <a:bodyPr/>
        <a:lstStyle/>
        <a:p>
          <a:r>
            <a:rPr lang="de-AT" dirty="0">
              <a:latin typeface="Arial" panose="020B0604020202020204" pitchFamily="34" charset="0"/>
              <a:cs typeface="Arial" panose="020B0604020202020204" pitchFamily="34" charset="0"/>
            </a:rPr>
            <a:t>Verbesserung des </a:t>
          </a:r>
          <a:r>
            <a:rPr lang="de-AT" dirty="0" err="1">
              <a:latin typeface="Arial" panose="020B0604020202020204" pitchFamily="34" charset="0"/>
              <a:cs typeface="Arial" panose="020B0604020202020204" pitchFamily="34" charset="0"/>
            </a:rPr>
            <a:t>KundInnenservices</a:t>
          </a:r>
          <a:endParaRPr lang="de-AT" dirty="0">
            <a:latin typeface="Arial" panose="020B0604020202020204" pitchFamily="34" charset="0"/>
            <a:cs typeface="Arial" panose="020B0604020202020204" pitchFamily="34" charset="0"/>
          </a:endParaRPr>
        </a:p>
      </dgm:t>
    </dgm:pt>
    <dgm:pt modelId="{71D9E81E-6660-4E78-B9B5-485529D69DF8}" type="sibTrans" cxnId="{B1DB10E7-9A9D-4461-AEBE-77EB753C5B48}">
      <dgm:prSet/>
      <dgm:spPr/>
      <dgm:t>
        <a:bodyPr/>
        <a:lstStyle/>
        <a:p>
          <a:endParaRPr lang="de-AT"/>
        </a:p>
      </dgm:t>
    </dgm:pt>
    <dgm:pt modelId="{9E61E9D4-3C60-47A9-BB33-8944BA883A6E}" type="parTrans" cxnId="{B1DB10E7-9A9D-4461-AEBE-77EB753C5B48}">
      <dgm:prSet/>
      <dgm:spPr/>
      <dgm:t>
        <a:bodyPr/>
        <a:lstStyle/>
        <a:p>
          <a:endParaRPr lang="de-AT"/>
        </a:p>
      </dgm:t>
    </dgm:pt>
    <dgm:pt modelId="{1F00F750-9FAC-429D-B066-478E4F8841FA}">
      <dgm:prSet phldrT="[Text]"/>
      <dgm:spPr>
        <a:ln>
          <a:noFill/>
        </a:ln>
      </dgm:spPr>
      <dgm:t>
        <a:bodyPr/>
        <a:lstStyle/>
        <a:p>
          <a:r>
            <a:rPr lang="de-AT" dirty="0">
              <a:latin typeface="Arial" panose="020B0604020202020204" pitchFamily="34" charset="0"/>
              <a:cs typeface="Arial" panose="020B0604020202020204" pitchFamily="34" charset="0"/>
            </a:rPr>
            <a:t>Autonomes Fahren</a:t>
          </a:r>
        </a:p>
      </dgm:t>
    </dgm:pt>
    <dgm:pt modelId="{86793F49-0315-4081-8EED-933663A7E6BB}" type="parTrans" cxnId="{E3B4CE45-2A98-4C53-BA01-612FF6DD0AE8}">
      <dgm:prSet/>
      <dgm:spPr/>
      <dgm:t>
        <a:bodyPr/>
        <a:lstStyle/>
        <a:p>
          <a:endParaRPr lang="de-AT"/>
        </a:p>
      </dgm:t>
    </dgm:pt>
    <dgm:pt modelId="{1C9264B6-FB87-4E4C-903E-B2E420109B67}" type="sibTrans" cxnId="{E3B4CE45-2A98-4C53-BA01-612FF6DD0AE8}">
      <dgm:prSet/>
      <dgm:spPr/>
      <dgm:t>
        <a:bodyPr/>
        <a:lstStyle/>
        <a:p>
          <a:endParaRPr lang="de-AT"/>
        </a:p>
      </dgm:t>
    </dgm:pt>
    <dgm:pt modelId="{EBD4489D-5A5E-4E4C-B2C6-36D3BAA81C52}">
      <dgm:prSet phldrT="[Text]"/>
      <dgm:spPr>
        <a:ln>
          <a:noFill/>
        </a:ln>
      </dgm:spPr>
      <dgm:t>
        <a:bodyPr/>
        <a:lstStyle/>
        <a:p>
          <a:r>
            <a:rPr lang="de-AT" dirty="0">
              <a:latin typeface="Arial" panose="020B0604020202020204" pitchFamily="34" charset="0"/>
              <a:cs typeface="Arial" panose="020B0604020202020204" pitchFamily="34" charset="0"/>
            </a:rPr>
            <a:t>Interoperabilität</a:t>
          </a:r>
        </a:p>
      </dgm:t>
    </dgm:pt>
    <dgm:pt modelId="{D1332413-39ED-4726-AE0A-0A829EC4D93D}" type="parTrans" cxnId="{97756965-CCFC-4942-BC33-5C40663FFE99}">
      <dgm:prSet/>
      <dgm:spPr/>
      <dgm:t>
        <a:bodyPr/>
        <a:lstStyle/>
        <a:p>
          <a:endParaRPr lang="de-AT"/>
        </a:p>
      </dgm:t>
    </dgm:pt>
    <dgm:pt modelId="{CCD22763-5084-4CF6-8B0A-3B90F73699AB}" type="sibTrans" cxnId="{97756965-CCFC-4942-BC33-5C40663FFE99}">
      <dgm:prSet/>
      <dgm:spPr/>
      <dgm:t>
        <a:bodyPr/>
        <a:lstStyle/>
        <a:p>
          <a:endParaRPr lang="de-AT"/>
        </a:p>
      </dgm:t>
    </dgm:pt>
    <dgm:pt modelId="{60938255-7F01-4927-A12D-4431D05F8B2C}" type="pres">
      <dgm:prSet presAssocID="{77F61FEF-1D44-4050-AD39-BDE52DC72644}" presName="theList" presStyleCnt="0">
        <dgm:presLayoutVars>
          <dgm:dir/>
          <dgm:animLvl val="lvl"/>
          <dgm:resizeHandles val="exact"/>
        </dgm:presLayoutVars>
      </dgm:prSet>
      <dgm:spPr/>
    </dgm:pt>
    <dgm:pt modelId="{FFB900CE-6951-4D63-9522-C7AB880CC43F}" type="pres">
      <dgm:prSet presAssocID="{CD1D5BA3-F2C4-47EB-9A11-8A51BEADE526}" presName="compNode" presStyleCnt="0"/>
      <dgm:spPr/>
    </dgm:pt>
    <dgm:pt modelId="{4C735646-F392-4855-A976-B355ACF9CBF5}" type="pres">
      <dgm:prSet presAssocID="{CD1D5BA3-F2C4-47EB-9A11-8A51BEADE526}" presName="aNode" presStyleLbl="bgShp" presStyleIdx="0" presStyleCnt="3"/>
      <dgm:spPr/>
    </dgm:pt>
    <dgm:pt modelId="{5A8BF4B4-8406-4EFB-90F1-7F134697FEBF}" type="pres">
      <dgm:prSet presAssocID="{CD1D5BA3-F2C4-47EB-9A11-8A51BEADE526}" presName="textNode" presStyleLbl="bgShp" presStyleIdx="0" presStyleCnt="3"/>
      <dgm:spPr/>
    </dgm:pt>
    <dgm:pt modelId="{B4668B1A-E7FB-47C1-A379-085CC8D9E535}" type="pres">
      <dgm:prSet presAssocID="{CD1D5BA3-F2C4-47EB-9A11-8A51BEADE526}" presName="compChildNode" presStyleCnt="0"/>
      <dgm:spPr/>
    </dgm:pt>
    <dgm:pt modelId="{30FDA461-10F1-49F8-8746-B7B095352B89}" type="pres">
      <dgm:prSet presAssocID="{CD1D5BA3-F2C4-47EB-9A11-8A51BEADE526}" presName="theInnerList" presStyleCnt="0"/>
      <dgm:spPr/>
    </dgm:pt>
    <dgm:pt modelId="{9E665C54-1BA7-4DFF-99E0-1716B36B6222}" type="pres">
      <dgm:prSet presAssocID="{5E388651-A771-46E2-A303-9C8968E0156C}" presName="childNode" presStyleLbl="node1" presStyleIdx="0" presStyleCnt="10">
        <dgm:presLayoutVars>
          <dgm:bulletEnabled val="1"/>
        </dgm:presLayoutVars>
      </dgm:prSet>
      <dgm:spPr/>
    </dgm:pt>
    <dgm:pt modelId="{C0234D35-8BCB-4DF5-BA01-5FE3920D8040}" type="pres">
      <dgm:prSet presAssocID="{5E388651-A771-46E2-A303-9C8968E0156C}" presName="aSpace2" presStyleCnt="0"/>
      <dgm:spPr/>
    </dgm:pt>
    <dgm:pt modelId="{21D49404-63D8-4BC3-A65D-72349C39BBF5}" type="pres">
      <dgm:prSet presAssocID="{6DC98F9E-A9CD-4520-BF6D-4FC4EECC2A1A}" presName="childNode" presStyleLbl="node1" presStyleIdx="1" presStyleCnt="10">
        <dgm:presLayoutVars>
          <dgm:bulletEnabled val="1"/>
        </dgm:presLayoutVars>
      </dgm:prSet>
      <dgm:spPr/>
    </dgm:pt>
    <dgm:pt modelId="{A304FB21-969E-4F79-A8B9-192203E1C6DE}" type="pres">
      <dgm:prSet presAssocID="{6DC98F9E-A9CD-4520-BF6D-4FC4EECC2A1A}" presName="aSpace2" presStyleCnt="0"/>
      <dgm:spPr/>
    </dgm:pt>
    <dgm:pt modelId="{A1DAF1DA-4210-4703-B895-F8C5B3D88B22}" type="pres">
      <dgm:prSet presAssocID="{F596A98E-C890-42B9-8742-0B6A5C4BC447}" presName="childNode" presStyleLbl="node1" presStyleIdx="2" presStyleCnt="10">
        <dgm:presLayoutVars>
          <dgm:bulletEnabled val="1"/>
        </dgm:presLayoutVars>
      </dgm:prSet>
      <dgm:spPr/>
    </dgm:pt>
    <dgm:pt modelId="{FE73E071-9596-4308-B231-76C1A5842F1F}" type="pres">
      <dgm:prSet presAssocID="{F596A98E-C890-42B9-8742-0B6A5C4BC447}" presName="aSpace2" presStyleCnt="0"/>
      <dgm:spPr/>
    </dgm:pt>
    <dgm:pt modelId="{600C4E3A-BCB5-445A-ACFA-7D890E4018EF}" type="pres">
      <dgm:prSet presAssocID="{1F00F750-9FAC-429D-B066-478E4F8841FA}" presName="childNode" presStyleLbl="node1" presStyleIdx="3" presStyleCnt="10">
        <dgm:presLayoutVars>
          <dgm:bulletEnabled val="1"/>
        </dgm:presLayoutVars>
      </dgm:prSet>
      <dgm:spPr/>
    </dgm:pt>
    <dgm:pt modelId="{7EF55053-6C2B-4FB6-84FF-64CEEEAB5765}" type="pres">
      <dgm:prSet presAssocID="{CD1D5BA3-F2C4-47EB-9A11-8A51BEADE526}" presName="aSpace" presStyleCnt="0"/>
      <dgm:spPr/>
    </dgm:pt>
    <dgm:pt modelId="{2DADB8B5-59C2-408A-88BF-6FF345301ADA}" type="pres">
      <dgm:prSet presAssocID="{4996626D-BE7B-4C64-9E62-5C7AE9CBA5D2}" presName="compNode" presStyleCnt="0"/>
      <dgm:spPr/>
    </dgm:pt>
    <dgm:pt modelId="{A85B04D0-AC3D-4203-979E-171FDE97F7E4}" type="pres">
      <dgm:prSet presAssocID="{4996626D-BE7B-4C64-9E62-5C7AE9CBA5D2}" presName="aNode" presStyleLbl="bgShp" presStyleIdx="1" presStyleCnt="3"/>
      <dgm:spPr/>
    </dgm:pt>
    <dgm:pt modelId="{F280E89B-D6E6-4208-9A3A-540581815603}" type="pres">
      <dgm:prSet presAssocID="{4996626D-BE7B-4C64-9E62-5C7AE9CBA5D2}" presName="textNode" presStyleLbl="bgShp" presStyleIdx="1" presStyleCnt="3"/>
      <dgm:spPr/>
    </dgm:pt>
    <dgm:pt modelId="{557164E0-09D3-45F1-96E6-8A0C8E9474B3}" type="pres">
      <dgm:prSet presAssocID="{4996626D-BE7B-4C64-9E62-5C7AE9CBA5D2}" presName="compChildNode" presStyleCnt="0"/>
      <dgm:spPr/>
    </dgm:pt>
    <dgm:pt modelId="{FB1E9AB5-7345-43FA-865C-AFC6664E4A6E}" type="pres">
      <dgm:prSet presAssocID="{4996626D-BE7B-4C64-9E62-5C7AE9CBA5D2}" presName="theInnerList" presStyleCnt="0"/>
      <dgm:spPr/>
    </dgm:pt>
    <dgm:pt modelId="{2E801A72-CDD2-4039-9022-450DF3660EBA}" type="pres">
      <dgm:prSet presAssocID="{294AF05D-DD47-44C0-8BF9-7952B1199340}" presName="childNode" presStyleLbl="node1" presStyleIdx="4" presStyleCnt="10">
        <dgm:presLayoutVars>
          <dgm:bulletEnabled val="1"/>
        </dgm:presLayoutVars>
      </dgm:prSet>
      <dgm:spPr/>
    </dgm:pt>
    <dgm:pt modelId="{EEF8F4DB-6006-45A7-B8A7-5200B313894F}" type="pres">
      <dgm:prSet presAssocID="{294AF05D-DD47-44C0-8BF9-7952B1199340}" presName="aSpace2" presStyleCnt="0"/>
      <dgm:spPr/>
    </dgm:pt>
    <dgm:pt modelId="{B997DD2F-CEFF-4F6E-B4E9-506B473CA5F7}" type="pres">
      <dgm:prSet presAssocID="{88D13DA2-4141-4D68-A2BB-3FDBC5150041}" presName="childNode" presStyleLbl="node1" presStyleIdx="5" presStyleCnt="10">
        <dgm:presLayoutVars>
          <dgm:bulletEnabled val="1"/>
        </dgm:presLayoutVars>
      </dgm:prSet>
      <dgm:spPr/>
    </dgm:pt>
    <dgm:pt modelId="{18D5C795-86D4-4D94-9A05-72FD36572928}" type="pres">
      <dgm:prSet presAssocID="{88D13DA2-4141-4D68-A2BB-3FDBC5150041}" presName="aSpace2" presStyleCnt="0"/>
      <dgm:spPr/>
    </dgm:pt>
    <dgm:pt modelId="{FBCB7A8C-A198-46BF-82DB-3B9EEBCD2531}" type="pres">
      <dgm:prSet presAssocID="{31188BC5-DA16-4C53-97F4-4895ABB1B0FE}" presName="childNode" presStyleLbl="node1" presStyleIdx="6" presStyleCnt="10">
        <dgm:presLayoutVars>
          <dgm:bulletEnabled val="1"/>
        </dgm:presLayoutVars>
      </dgm:prSet>
      <dgm:spPr/>
    </dgm:pt>
    <dgm:pt modelId="{CC609827-5181-4341-A0EB-750A329457B1}" type="pres">
      <dgm:prSet presAssocID="{4996626D-BE7B-4C64-9E62-5C7AE9CBA5D2}" presName="aSpace" presStyleCnt="0"/>
      <dgm:spPr/>
    </dgm:pt>
    <dgm:pt modelId="{4F36C624-A048-4F3D-83EB-686F27E14FCB}" type="pres">
      <dgm:prSet presAssocID="{5A2C45C9-5F7E-4A94-9496-AF1805048DA4}" presName="compNode" presStyleCnt="0"/>
      <dgm:spPr/>
    </dgm:pt>
    <dgm:pt modelId="{613EB94D-2AB8-44CC-9EE0-FC077CFA8105}" type="pres">
      <dgm:prSet presAssocID="{5A2C45C9-5F7E-4A94-9496-AF1805048DA4}" presName="aNode" presStyleLbl="bgShp" presStyleIdx="2" presStyleCnt="3"/>
      <dgm:spPr/>
    </dgm:pt>
    <dgm:pt modelId="{C9CBD7F2-19CF-4AAD-86A3-480B5431E026}" type="pres">
      <dgm:prSet presAssocID="{5A2C45C9-5F7E-4A94-9496-AF1805048DA4}" presName="textNode" presStyleLbl="bgShp" presStyleIdx="2" presStyleCnt="3"/>
      <dgm:spPr/>
    </dgm:pt>
    <dgm:pt modelId="{0A94EB6D-F417-4178-B783-8E43A8208A46}" type="pres">
      <dgm:prSet presAssocID="{5A2C45C9-5F7E-4A94-9496-AF1805048DA4}" presName="compChildNode" presStyleCnt="0"/>
      <dgm:spPr/>
    </dgm:pt>
    <dgm:pt modelId="{300FE2C2-93B9-4E98-82DF-7A9930057143}" type="pres">
      <dgm:prSet presAssocID="{5A2C45C9-5F7E-4A94-9496-AF1805048DA4}" presName="theInnerList" presStyleCnt="0"/>
      <dgm:spPr/>
    </dgm:pt>
    <dgm:pt modelId="{DDCA1851-80F7-4006-88F5-D5F9080ECEB4}" type="pres">
      <dgm:prSet presAssocID="{EFE53233-431A-4EBC-B980-C2ADC456BC2F}" presName="childNode" presStyleLbl="node1" presStyleIdx="7" presStyleCnt="10">
        <dgm:presLayoutVars>
          <dgm:bulletEnabled val="1"/>
        </dgm:presLayoutVars>
      </dgm:prSet>
      <dgm:spPr/>
    </dgm:pt>
    <dgm:pt modelId="{D7080CEE-2BBE-4B39-92C4-A28B0DC2FA24}" type="pres">
      <dgm:prSet presAssocID="{EFE53233-431A-4EBC-B980-C2ADC456BC2F}" presName="aSpace2" presStyleCnt="0"/>
      <dgm:spPr/>
    </dgm:pt>
    <dgm:pt modelId="{B17D2732-13FA-4215-BAE5-9DAFE4A99888}" type="pres">
      <dgm:prSet presAssocID="{75570F74-2835-42E9-BA95-9BCEACA9F2D2}" presName="childNode" presStyleLbl="node1" presStyleIdx="8" presStyleCnt="10">
        <dgm:presLayoutVars>
          <dgm:bulletEnabled val="1"/>
        </dgm:presLayoutVars>
      </dgm:prSet>
      <dgm:spPr/>
    </dgm:pt>
    <dgm:pt modelId="{79CBAD1C-5BAA-41FA-A275-6EB1C0BDDF93}" type="pres">
      <dgm:prSet presAssocID="{75570F74-2835-42E9-BA95-9BCEACA9F2D2}" presName="aSpace2" presStyleCnt="0"/>
      <dgm:spPr/>
    </dgm:pt>
    <dgm:pt modelId="{2D0EF588-0539-4CB9-829F-CFE8EE2E6A48}" type="pres">
      <dgm:prSet presAssocID="{EBD4489D-5A5E-4E4C-B2C6-36D3BAA81C52}" presName="childNode" presStyleLbl="node1" presStyleIdx="9" presStyleCnt="10">
        <dgm:presLayoutVars>
          <dgm:bulletEnabled val="1"/>
        </dgm:presLayoutVars>
      </dgm:prSet>
      <dgm:spPr/>
    </dgm:pt>
  </dgm:ptLst>
  <dgm:cxnLst>
    <dgm:cxn modelId="{8691F502-9E7B-4F95-83AD-81CD25EB123C}" type="presOf" srcId="{4996626D-BE7B-4C64-9E62-5C7AE9CBA5D2}" destId="{F280E89B-D6E6-4208-9A3A-540581815603}" srcOrd="1" destOrd="0" presId="urn:microsoft.com/office/officeart/2005/8/layout/lProcess2"/>
    <dgm:cxn modelId="{9BA67906-1B41-4617-B3AC-60481CB228EE}" type="presOf" srcId="{EFE53233-431A-4EBC-B980-C2ADC456BC2F}" destId="{DDCA1851-80F7-4006-88F5-D5F9080ECEB4}" srcOrd="0" destOrd="0" presId="urn:microsoft.com/office/officeart/2005/8/layout/lProcess2"/>
    <dgm:cxn modelId="{B6095008-4478-408F-8061-F6481C9C8090}" type="presOf" srcId="{88D13DA2-4141-4D68-A2BB-3FDBC5150041}" destId="{B997DD2F-CEFF-4F6E-B4E9-506B473CA5F7}" srcOrd="0" destOrd="0" presId="urn:microsoft.com/office/officeart/2005/8/layout/lProcess2"/>
    <dgm:cxn modelId="{C6F69F0B-C9A4-487D-9FDC-CBA45BBCEEDE}" type="presOf" srcId="{31188BC5-DA16-4C53-97F4-4895ABB1B0FE}" destId="{FBCB7A8C-A198-46BF-82DB-3B9EEBCD2531}" srcOrd="0" destOrd="0" presId="urn:microsoft.com/office/officeart/2005/8/layout/lProcess2"/>
    <dgm:cxn modelId="{10D0000C-9C86-40C3-AF59-B1F1F981A789}" srcId="{4996626D-BE7B-4C64-9E62-5C7AE9CBA5D2}" destId="{88D13DA2-4141-4D68-A2BB-3FDBC5150041}" srcOrd="1" destOrd="0" parTransId="{5131E350-EB18-404C-94D7-ACDCA203A0D4}" sibTransId="{116733AA-CDDE-483D-BC12-6D35EDF29D2A}"/>
    <dgm:cxn modelId="{D44CB517-9524-4961-BF95-0521B118EA46}" type="presOf" srcId="{CD1D5BA3-F2C4-47EB-9A11-8A51BEADE526}" destId="{4C735646-F392-4855-A976-B355ACF9CBF5}" srcOrd="0" destOrd="0" presId="urn:microsoft.com/office/officeart/2005/8/layout/lProcess2"/>
    <dgm:cxn modelId="{9F9C9A2C-3D00-446E-BBFE-45F3FB6AD447}" type="presOf" srcId="{77F61FEF-1D44-4050-AD39-BDE52DC72644}" destId="{60938255-7F01-4927-A12D-4431D05F8B2C}" srcOrd="0" destOrd="0" presId="urn:microsoft.com/office/officeart/2005/8/layout/lProcess2"/>
    <dgm:cxn modelId="{27F97F2F-DD5F-4476-92A7-E91EE6FAAD57}" type="presOf" srcId="{5A2C45C9-5F7E-4A94-9496-AF1805048DA4}" destId="{613EB94D-2AB8-44CC-9EE0-FC077CFA8105}" srcOrd="0" destOrd="0" presId="urn:microsoft.com/office/officeart/2005/8/layout/lProcess2"/>
    <dgm:cxn modelId="{31FB013B-6E14-43D3-BEBE-3FAADBDDDD10}" srcId="{4996626D-BE7B-4C64-9E62-5C7AE9CBA5D2}" destId="{294AF05D-DD47-44C0-8BF9-7952B1199340}" srcOrd="0" destOrd="0" parTransId="{C02CA414-9A30-4709-B206-EC442858448B}" sibTransId="{6BAB2EE6-A754-4249-9E51-52E054F32280}"/>
    <dgm:cxn modelId="{37793D45-3D62-44E0-B8C2-8DEFD2B7B607}" srcId="{4996626D-BE7B-4C64-9E62-5C7AE9CBA5D2}" destId="{31188BC5-DA16-4C53-97F4-4895ABB1B0FE}" srcOrd="2" destOrd="0" parTransId="{80ED7EF6-E389-4CAC-9875-1BEF5F51A064}" sibTransId="{1CAB5939-5810-446C-8288-189E16D3C408}"/>
    <dgm:cxn modelId="{97756965-CCFC-4942-BC33-5C40663FFE99}" srcId="{5A2C45C9-5F7E-4A94-9496-AF1805048DA4}" destId="{EBD4489D-5A5E-4E4C-B2C6-36D3BAA81C52}" srcOrd="2" destOrd="0" parTransId="{D1332413-39ED-4726-AE0A-0A829EC4D93D}" sibTransId="{CCD22763-5084-4CF6-8B0A-3B90F73699AB}"/>
    <dgm:cxn modelId="{E3B4CE45-2A98-4C53-BA01-612FF6DD0AE8}" srcId="{CD1D5BA3-F2C4-47EB-9A11-8A51BEADE526}" destId="{1F00F750-9FAC-429D-B066-478E4F8841FA}" srcOrd="3" destOrd="0" parTransId="{86793F49-0315-4081-8EED-933663A7E6BB}" sibTransId="{1C9264B6-FB87-4E4C-903E-B2E420109B67}"/>
    <dgm:cxn modelId="{940AA667-0289-418D-B28B-58078A38A1E7}" type="presOf" srcId="{CD1D5BA3-F2C4-47EB-9A11-8A51BEADE526}" destId="{5A8BF4B4-8406-4EFB-90F1-7F134697FEBF}" srcOrd="1" destOrd="0" presId="urn:microsoft.com/office/officeart/2005/8/layout/lProcess2"/>
    <dgm:cxn modelId="{5D02BF53-46FD-4EE0-BFD5-9C83F40291AC}" srcId="{77F61FEF-1D44-4050-AD39-BDE52DC72644}" destId="{5A2C45C9-5F7E-4A94-9496-AF1805048DA4}" srcOrd="2" destOrd="0" parTransId="{D0F6E7E0-78B6-41DE-89D3-BA2E8F6AD0A7}" sibTransId="{7628FEBF-EDB6-4283-B7B1-C4BF3D80C8DF}"/>
    <dgm:cxn modelId="{B37DCB56-C22C-466E-8DF7-4705A29AC834}" srcId="{CD1D5BA3-F2C4-47EB-9A11-8A51BEADE526}" destId="{5E388651-A771-46E2-A303-9C8968E0156C}" srcOrd="0" destOrd="0" parTransId="{60E6DA6E-2D95-4A02-A2E9-00D80D9018FE}" sibTransId="{65CBCFD8-6552-43E2-B69A-67F57B7ADB84}"/>
    <dgm:cxn modelId="{2E201F59-D6C7-4FD2-BAAE-945FD85EBBDD}" type="presOf" srcId="{F596A98E-C890-42B9-8742-0B6A5C4BC447}" destId="{A1DAF1DA-4210-4703-B895-F8C5B3D88B22}" srcOrd="0" destOrd="0" presId="urn:microsoft.com/office/officeart/2005/8/layout/lProcess2"/>
    <dgm:cxn modelId="{BB21A08D-3BFD-4726-9B20-48BF468958FF}" srcId="{77F61FEF-1D44-4050-AD39-BDE52DC72644}" destId="{4996626D-BE7B-4C64-9E62-5C7AE9CBA5D2}" srcOrd="1" destOrd="0" parTransId="{B647E8A9-EEF3-4DA3-9B15-628FF2E752D0}" sibTransId="{E73ABE5F-4580-4B1C-ABAF-C050B5811AC7}"/>
    <dgm:cxn modelId="{E5A4B19A-14C3-4F34-A26D-F443CA9CB84D}" type="presOf" srcId="{75570F74-2835-42E9-BA95-9BCEACA9F2D2}" destId="{B17D2732-13FA-4215-BAE5-9DAFE4A99888}" srcOrd="0" destOrd="0" presId="urn:microsoft.com/office/officeart/2005/8/layout/lProcess2"/>
    <dgm:cxn modelId="{4C5878A3-837D-4224-A1E9-4FDA29844E16}" srcId="{CD1D5BA3-F2C4-47EB-9A11-8A51BEADE526}" destId="{6DC98F9E-A9CD-4520-BF6D-4FC4EECC2A1A}" srcOrd="1" destOrd="0" parTransId="{2CC0111F-B473-4743-9152-6F7C0853BB3A}" sibTransId="{EA544A27-A007-46E4-AFAC-7AF5805B0A24}"/>
    <dgm:cxn modelId="{491980AC-21B0-43D4-A8E6-51D3F61274D2}" type="presOf" srcId="{6DC98F9E-A9CD-4520-BF6D-4FC4EECC2A1A}" destId="{21D49404-63D8-4BC3-A65D-72349C39BBF5}" srcOrd="0" destOrd="0" presId="urn:microsoft.com/office/officeart/2005/8/layout/lProcess2"/>
    <dgm:cxn modelId="{FFAA4BB3-A137-49F0-8CD8-7DACAC8484EC}" type="presOf" srcId="{5E388651-A771-46E2-A303-9C8968E0156C}" destId="{9E665C54-1BA7-4DFF-99E0-1716B36B6222}" srcOrd="0" destOrd="0" presId="urn:microsoft.com/office/officeart/2005/8/layout/lProcess2"/>
    <dgm:cxn modelId="{7C8E95B6-DFDD-43D2-BD91-1CAA90E1A04A}" type="presOf" srcId="{EBD4489D-5A5E-4E4C-B2C6-36D3BAA81C52}" destId="{2D0EF588-0539-4CB9-829F-CFE8EE2E6A48}" srcOrd="0" destOrd="0" presId="urn:microsoft.com/office/officeart/2005/8/layout/lProcess2"/>
    <dgm:cxn modelId="{E6C8D9C2-F707-476D-A84D-96A34121F6FA}" type="presOf" srcId="{1F00F750-9FAC-429D-B066-478E4F8841FA}" destId="{600C4E3A-BCB5-445A-ACFA-7D890E4018EF}" srcOrd="0" destOrd="0" presId="urn:microsoft.com/office/officeart/2005/8/layout/lProcess2"/>
    <dgm:cxn modelId="{9B1897CB-4DF2-4C99-B24B-E1403BA9259B}" type="presOf" srcId="{4996626D-BE7B-4C64-9E62-5C7AE9CBA5D2}" destId="{A85B04D0-AC3D-4203-979E-171FDE97F7E4}" srcOrd="0" destOrd="0" presId="urn:microsoft.com/office/officeart/2005/8/layout/lProcess2"/>
    <dgm:cxn modelId="{707402CF-5F44-481E-96BF-B2BD35B4C265}" type="presOf" srcId="{294AF05D-DD47-44C0-8BF9-7952B1199340}" destId="{2E801A72-CDD2-4039-9022-450DF3660EBA}" srcOrd="0" destOrd="0" presId="urn:microsoft.com/office/officeart/2005/8/layout/lProcess2"/>
    <dgm:cxn modelId="{43F9B1CF-B39C-46A1-BB39-A57FA9E54DF8}" srcId="{77F61FEF-1D44-4050-AD39-BDE52DC72644}" destId="{CD1D5BA3-F2C4-47EB-9A11-8A51BEADE526}" srcOrd="0" destOrd="0" parTransId="{71793C00-36CB-4BF1-9924-7702A25E8CC2}" sibTransId="{416F6F03-A25E-4DD9-94D1-12DAE4A68E38}"/>
    <dgm:cxn modelId="{4C715DE4-E932-4A0C-A6FB-00DB0EA29935}" srcId="{5A2C45C9-5F7E-4A94-9496-AF1805048DA4}" destId="{75570F74-2835-42E9-BA95-9BCEACA9F2D2}" srcOrd="1" destOrd="0" parTransId="{281ABC93-E3DE-42AA-8D9F-C658E1FC3B81}" sibTransId="{32C07945-B03C-4D94-A044-902F39BF79AC}"/>
    <dgm:cxn modelId="{B1DB10E7-9A9D-4461-AEBE-77EB753C5B48}" srcId="{5A2C45C9-5F7E-4A94-9496-AF1805048DA4}" destId="{EFE53233-431A-4EBC-B980-C2ADC456BC2F}" srcOrd="0" destOrd="0" parTransId="{9E61E9D4-3C60-47A9-BB33-8944BA883A6E}" sibTransId="{71D9E81E-6660-4E78-B9B5-485529D69DF8}"/>
    <dgm:cxn modelId="{A85E5AE8-0F92-4BB1-A5E6-10E44FEB0F3B}" type="presOf" srcId="{5A2C45C9-5F7E-4A94-9496-AF1805048DA4}" destId="{C9CBD7F2-19CF-4AAD-86A3-480B5431E026}" srcOrd="1" destOrd="0" presId="urn:microsoft.com/office/officeart/2005/8/layout/lProcess2"/>
    <dgm:cxn modelId="{A33DB7F7-4522-4AEA-A99F-6DEA7DF0B434}" srcId="{CD1D5BA3-F2C4-47EB-9A11-8A51BEADE526}" destId="{F596A98E-C890-42B9-8742-0B6A5C4BC447}" srcOrd="2" destOrd="0" parTransId="{2C5C940A-2680-490E-8A6D-3FE2C4C2B8BD}" sibTransId="{9D8504C9-4AC5-4EC8-ADA3-01628B0887A9}"/>
    <dgm:cxn modelId="{6C05B27E-592E-4D3E-9143-A431B33780F3}" type="presParOf" srcId="{60938255-7F01-4927-A12D-4431D05F8B2C}" destId="{FFB900CE-6951-4D63-9522-C7AB880CC43F}" srcOrd="0" destOrd="0" presId="urn:microsoft.com/office/officeart/2005/8/layout/lProcess2"/>
    <dgm:cxn modelId="{5AB56F44-0C95-49F0-AED7-A3F0AA74F432}" type="presParOf" srcId="{FFB900CE-6951-4D63-9522-C7AB880CC43F}" destId="{4C735646-F392-4855-A976-B355ACF9CBF5}" srcOrd="0" destOrd="0" presId="urn:microsoft.com/office/officeart/2005/8/layout/lProcess2"/>
    <dgm:cxn modelId="{668DD6BE-1324-421A-9DE7-526006534E91}" type="presParOf" srcId="{FFB900CE-6951-4D63-9522-C7AB880CC43F}" destId="{5A8BF4B4-8406-4EFB-90F1-7F134697FEBF}" srcOrd="1" destOrd="0" presId="urn:microsoft.com/office/officeart/2005/8/layout/lProcess2"/>
    <dgm:cxn modelId="{CDB36442-D46C-4EB2-BD1C-4B3D8E82EE0B}" type="presParOf" srcId="{FFB900CE-6951-4D63-9522-C7AB880CC43F}" destId="{B4668B1A-E7FB-47C1-A379-085CC8D9E535}" srcOrd="2" destOrd="0" presId="urn:microsoft.com/office/officeart/2005/8/layout/lProcess2"/>
    <dgm:cxn modelId="{AB9498B5-3477-4654-9161-18B7C46C633E}" type="presParOf" srcId="{B4668B1A-E7FB-47C1-A379-085CC8D9E535}" destId="{30FDA461-10F1-49F8-8746-B7B095352B89}" srcOrd="0" destOrd="0" presId="urn:microsoft.com/office/officeart/2005/8/layout/lProcess2"/>
    <dgm:cxn modelId="{BDB70EBD-BEAF-47D9-B309-BC20AA090F51}" type="presParOf" srcId="{30FDA461-10F1-49F8-8746-B7B095352B89}" destId="{9E665C54-1BA7-4DFF-99E0-1716B36B6222}" srcOrd="0" destOrd="0" presId="urn:microsoft.com/office/officeart/2005/8/layout/lProcess2"/>
    <dgm:cxn modelId="{70C2EE14-9421-4068-94A0-171B8F70EF9B}" type="presParOf" srcId="{30FDA461-10F1-49F8-8746-B7B095352B89}" destId="{C0234D35-8BCB-4DF5-BA01-5FE3920D8040}" srcOrd="1" destOrd="0" presId="urn:microsoft.com/office/officeart/2005/8/layout/lProcess2"/>
    <dgm:cxn modelId="{D2B7A7E1-309F-4AB3-8B01-1E178792D380}" type="presParOf" srcId="{30FDA461-10F1-49F8-8746-B7B095352B89}" destId="{21D49404-63D8-4BC3-A65D-72349C39BBF5}" srcOrd="2" destOrd="0" presId="urn:microsoft.com/office/officeart/2005/8/layout/lProcess2"/>
    <dgm:cxn modelId="{BA101FE9-4A83-46F1-A05C-1E8CFA092362}" type="presParOf" srcId="{30FDA461-10F1-49F8-8746-B7B095352B89}" destId="{A304FB21-969E-4F79-A8B9-192203E1C6DE}" srcOrd="3" destOrd="0" presId="urn:microsoft.com/office/officeart/2005/8/layout/lProcess2"/>
    <dgm:cxn modelId="{6FEA97D9-765B-4764-B0B2-1E5416E1A36D}" type="presParOf" srcId="{30FDA461-10F1-49F8-8746-B7B095352B89}" destId="{A1DAF1DA-4210-4703-B895-F8C5B3D88B22}" srcOrd="4" destOrd="0" presId="urn:microsoft.com/office/officeart/2005/8/layout/lProcess2"/>
    <dgm:cxn modelId="{9FD06283-3E38-488C-84AE-A13BB1FB07A7}" type="presParOf" srcId="{30FDA461-10F1-49F8-8746-B7B095352B89}" destId="{FE73E071-9596-4308-B231-76C1A5842F1F}" srcOrd="5" destOrd="0" presId="urn:microsoft.com/office/officeart/2005/8/layout/lProcess2"/>
    <dgm:cxn modelId="{44339077-F1E3-46E4-A6C3-39723213F6E5}" type="presParOf" srcId="{30FDA461-10F1-49F8-8746-B7B095352B89}" destId="{600C4E3A-BCB5-445A-ACFA-7D890E4018EF}" srcOrd="6" destOrd="0" presId="urn:microsoft.com/office/officeart/2005/8/layout/lProcess2"/>
    <dgm:cxn modelId="{04076623-9C00-4BC4-83F9-DB22F8B9FCF4}" type="presParOf" srcId="{60938255-7F01-4927-A12D-4431D05F8B2C}" destId="{7EF55053-6C2B-4FB6-84FF-64CEEEAB5765}" srcOrd="1" destOrd="0" presId="urn:microsoft.com/office/officeart/2005/8/layout/lProcess2"/>
    <dgm:cxn modelId="{B5887CB5-41AD-47F6-95ED-BE34ACA42F52}" type="presParOf" srcId="{60938255-7F01-4927-A12D-4431D05F8B2C}" destId="{2DADB8B5-59C2-408A-88BF-6FF345301ADA}" srcOrd="2" destOrd="0" presId="urn:microsoft.com/office/officeart/2005/8/layout/lProcess2"/>
    <dgm:cxn modelId="{B156BCAB-9558-487A-8B6C-8F86247053F8}" type="presParOf" srcId="{2DADB8B5-59C2-408A-88BF-6FF345301ADA}" destId="{A85B04D0-AC3D-4203-979E-171FDE97F7E4}" srcOrd="0" destOrd="0" presId="urn:microsoft.com/office/officeart/2005/8/layout/lProcess2"/>
    <dgm:cxn modelId="{71AB62FE-D4CA-477B-834D-D2D8B2BEA03B}" type="presParOf" srcId="{2DADB8B5-59C2-408A-88BF-6FF345301ADA}" destId="{F280E89B-D6E6-4208-9A3A-540581815603}" srcOrd="1" destOrd="0" presId="urn:microsoft.com/office/officeart/2005/8/layout/lProcess2"/>
    <dgm:cxn modelId="{54522D01-B878-4BB6-94BC-84C76210F371}" type="presParOf" srcId="{2DADB8B5-59C2-408A-88BF-6FF345301ADA}" destId="{557164E0-09D3-45F1-96E6-8A0C8E9474B3}" srcOrd="2" destOrd="0" presId="urn:microsoft.com/office/officeart/2005/8/layout/lProcess2"/>
    <dgm:cxn modelId="{097261E9-8EB4-4AC5-825E-1E6CE03A0232}" type="presParOf" srcId="{557164E0-09D3-45F1-96E6-8A0C8E9474B3}" destId="{FB1E9AB5-7345-43FA-865C-AFC6664E4A6E}" srcOrd="0" destOrd="0" presId="urn:microsoft.com/office/officeart/2005/8/layout/lProcess2"/>
    <dgm:cxn modelId="{C6A17051-86D6-4BDF-92D1-B1084346B50D}" type="presParOf" srcId="{FB1E9AB5-7345-43FA-865C-AFC6664E4A6E}" destId="{2E801A72-CDD2-4039-9022-450DF3660EBA}" srcOrd="0" destOrd="0" presId="urn:microsoft.com/office/officeart/2005/8/layout/lProcess2"/>
    <dgm:cxn modelId="{D88BF4BD-3779-4E23-8265-E85D44953FCC}" type="presParOf" srcId="{FB1E9AB5-7345-43FA-865C-AFC6664E4A6E}" destId="{EEF8F4DB-6006-45A7-B8A7-5200B313894F}" srcOrd="1" destOrd="0" presId="urn:microsoft.com/office/officeart/2005/8/layout/lProcess2"/>
    <dgm:cxn modelId="{0271832D-CDAE-410D-ADBE-57D989E64001}" type="presParOf" srcId="{FB1E9AB5-7345-43FA-865C-AFC6664E4A6E}" destId="{B997DD2F-CEFF-4F6E-B4E9-506B473CA5F7}" srcOrd="2" destOrd="0" presId="urn:microsoft.com/office/officeart/2005/8/layout/lProcess2"/>
    <dgm:cxn modelId="{25FAC72A-ECD4-4337-941B-69DABBD51581}" type="presParOf" srcId="{FB1E9AB5-7345-43FA-865C-AFC6664E4A6E}" destId="{18D5C795-86D4-4D94-9A05-72FD36572928}" srcOrd="3" destOrd="0" presId="urn:microsoft.com/office/officeart/2005/8/layout/lProcess2"/>
    <dgm:cxn modelId="{2C77716D-6479-4851-8B05-8A04DAF63F72}" type="presParOf" srcId="{FB1E9AB5-7345-43FA-865C-AFC6664E4A6E}" destId="{FBCB7A8C-A198-46BF-82DB-3B9EEBCD2531}" srcOrd="4" destOrd="0" presId="urn:microsoft.com/office/officeart/2005/8/layout/lProcess2"/>
    <dgm:cxn modelId="{FF46E4F1-7E86-49DD-B09E-17367B3C0B0F}" type="presParOf" srcId="{60938255-7F01-4927-A12D-4431D05F8B2C}" destId="{CC609827-5181-4341-A0EB-750A329457B1}" srcOrd="3" destOrd="0" presId="urn:microsoft.com/office/officeart/2005/8/layout/lProcess2"/>
    <dgm:cxn modelId="{4CD340C4-80CF-47E4-A0AF-527463F67F33}" type="presParOf" srcId="{60938255-7F01-4927-A12D-4431D05F8B2C}" destId="{4F36C624-A048-4F3D-83EB-686F27E14FCB}" srcOrd="4" destOrd="0" presId="urn:microsoft.com/office/officeart/2005/8/layout/lProcess2"/>
    <dgm:cxn modelId="{4E5B5D23-5AA3-46F2-97CD-5F8A664BD0BF}" type="presParOf" srcId="{4F36C624-A048-4F3D-83EB-686F27E14FCB}" destId="{613EB94D-2AB8-44CC-9EE0-FC077CFA8105}" srcOrd="0" destOrd="0" presId="urn:microsoft.com/office/officeart/2005/8/layout/lProcess2"/>
    <dgm:cxn modelId="{006CB615-4ADB-4729-AFF2-61008D1EDD4E}" type="presParOf" srcId="{4F36C624-A048-4F3D-83EB-686F27E14FCB}" destId="{C9CBD7F2-19CF-4AAD-86A3-480B5431E026}" srcOrd="1" destOrd="0" presId="urn:microsoft.com/office/officeart/2005/8/layout/lProcess2"/>
    <dgm:cxn modelId="{9A1F4AA9-BCCB-489D-B722-A2B6ED14883E}" type="presParOf" srcId="{4F36C624-A048-4F3D-83EB-686F27E14FCB}" destId="{0A94EB6D-F417-4178-B783-8E43A8208A46}" srcOrd="2" destOrd="0" presId="urn:microsoft.com/office/officeart/2005/8/layout/lProcess2"/>
    <dgm:cxn modelId="{24CFB113-A953-4BDB-86B9-B312DDB793D9}" type="presParOf" srcId="{0A94EB6D-F417-4178-B783-8E43A8208A46}" destId="{300FE2C2-93B9-4E98-82DF-7A9930057143}" srcOrd="0" destOrd="0" presId="urn:microsoft.com/office/officeart/2005/8/layout/lProcess2"/>
    <dgm:cxn modelId="{976FEFD0-ED60-4053-AE3F-963E1E57CF20}" type="presParOf" srcId="{300FE2C2-93B9-4E98-82DF-7A9930057143}" destId="{DDCA1851-80F7-4006-88F5-D5F9080ECEB4}" srcOrd="0" destOrd="0" presId="urn:microsoft.com/office/officeart/2005/8/layout/lProcess2"/>
    <dgm:cxn modelId="{7C5C7463-9474-4502-AB3D-E00670B2AC93}" type="presParOf" srcId="{300FE2C2-93B9-4E98-82DF-7A9930057143}" destId="{D7080CEE-2BBE-4B39-92C4-A28B0DC2FA24}" srcOrd="1" destOrd="0" presId="urn:microsoft.com/office/officeart/2005/8/layout/lProcess2"/>
    <dgm:cxn modelId="{9FF37EF6-6B68-486A-8538-627F5D9F88B9}" type="presParOf" srcId="{300FE2C2-93B9-4E98-82DF-7A9930057143}" destId="{B17D2732-13FA-4215-BAE5-9DAFE4A99888}" srcOrd="2" destOrd="0" presId="urn:microsoft.com/office/officeart/2005/8/layout/lProcess2"/>
    <dgm:cxn modelId="{C3ECFFEC-6E93-46CF-A179-8CE3FA4CD71A}" type="presParOf" srcId="{300FE2C2-93B9-4E98-82DF-7A9930057143}" destId="{79CBAD1C-5BAA-41FA-A275-6EB1C0BDDF93}" srcOrd="3" destOrd="0" presId="urn:microsoft.com/office/officeart/2005/8/layout/lProcess2"/>
    <dgm:cxn modelId="{EFA48909-A92F-437D-9ECE-71B9AFAA0D2F}" type="presParOf" srcId="{300FE2C2-93B9-4E98-82DF-7A9930057143}" destId="{2D0EF588-0539-4CB9-829F-CFE8EE2E6A48}" srcOrd="4" destOrd="0" presId="urn:microsoft.com/office/officeart/2005/8/layout/lProcess2"/>
  </dgm:cxnLst>
  <dgm:bg/>
  <dgm:whole>
    <a:ln w="19050">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FA3AD8-A6BD-4110-844F-7C53FE49E7FB}"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de-DE"/>
        </a:p>
      </dgm:t>
    </dgm:pt>
    <dgm:pt modelId="{3DCB154D-CF4D-447F-B074-EE4E82690D0B}">
      <dgm:prSet phldrT="[Text]" custT="1"/>
      <dgm:spPr/>
      <dgm:t>
        <a:bodyPr/>
        <a:lstStyle/>
        <a:p>
          <a:pPr>
            <a:spcAft>
              <a:spcPts val="1800"/>
            </a:spcAft>
          </a:pPr>
          <a:r>
            <a:rPr lang="de-DE" sz="1800" b="1" dirty="0">
              <a:latin typeface="Arial" panose="020B0604020202020204" pitchFamily="34" charset="0"/>
              <a:cs typeface="Arial" panose="020B0604020202020204" pitchFamily="34" charset="0"/>
            </a:rPr>
            <a:t>Vorteile</a:t>
          </a:r>
          <a:r>
            <a:rPr lang="de-DE" sz="1800" dirty="0">
              <a:latin typeface="Arial" panose="020B0604020202020204" pitchFamily="34" charset="0"/>
              <a:cs typeface="Arial" panose="020B0604020202020204" pitchFamily="34" charset="0"/>
            </a:rPr>
            <a:t>: </a:t>
          </a:r>
        </a:p>
        <a:p>
          <a:pPr>
            <a:spcAft>
              <a:spcPct val="35000"/>
            </a:spcAft>
          </a:pPr>
          <a:r>
            <a:rPr lang="de-DE" sz="1600" dirty="0">
              <a:latin typeface="Arial" panose="020B0604020202020204" pitchFamily="34" charset="0"/>
              <a:cs typeface="Arial" panose="020B0604020202020204" pitchFamily="34" charset="0"/>
            </a:rPr>
            <a:t>Erhöhung der Fahrt- und Transportsicherheit</a:t>
          </a:r>
        </a:p>
        <a:p>
          <a:pPr>
            <a:spcAft>
              <a:spcPct val="35000"/>
            </a:spcAft>
          </a:pPr>
          <a:r>
            <a:rPr lang="de-DE" sz="1600" dirty="0">
              <a:latin typeface="Arial" panose="020B0604020202020204" pitchFamily="34" charset="0"/>
              <a:cs typeface="Arial" panose="020B0604020202020204" pitchFamily="34" charset="0"/>
            </a:rPr>
            <a:t>Steigerung der Effizienz des Schienenverkehrs</a:t>
          </a:r>
        </a:p>
        <a:p>
          <a:pPr>
            <a:spcAft>
              <a:spcPct val="35000"/>
            </a:spcAft>
          </a:pPr>
          <a:r>
            <a:rPr lang="de-DE" sz="1600" dirty="0">
              <a:latin typeface="Arial" panose="020B0604020202020204" pitchFamily="34" charset="0"/>
              <a:cs typeface="Arial" panose="020B0604020202020204" pitchFamily="34" charset="0"/>
            </a:rPr>
            <a:t>Optimierung logistischer Prozesse durch Transparenz </a:t>
          </a:r>
          <a:r>
            <a:rPr lang="de-DE" sz="1400" dirty="0">
              <a:latin typeface="Arial" panose="020B0604020202020204" pitchFamily="34" charset="0"/>
              <a:cs typeface="Arial" panose="020B0604020202020204" pitchFamily="34" charset="0"/>
            </a:rPr>
            <a:t>(z. B. verbesserte Disposition durch genaue Positions-</a:t>
          </a:r>
          <a:br>
            <a:rPr lang="de-DE" sz="1400" dirty="0">
              <a:latin typeface="Arial" panose="020B0604020202020204" pitchFamily="34" charset="0"/>
              <a:cs typeface="Arial" panose="020B0604020202020204" pitchFamily="34" charset="0"/>
            </a:rPr>
          </a:br>
          <a:r>
            <a:rPr lang="de-DE" sz="1400" dirty="0" err="1">
              <a:latin typeface="Arial" panose="020B0604020202020204" pitchFamily="34" charset="0"/>
              <a:cs typeface="Arial" panose="020B0604020202020204" pitchFamily="34" charset="0"/>
            </a:rPr>
            <a:t>bestimmung</a:t>
          </a:r>
          <a:r>
            <a:rPr lang="de-DE" sz="1400" dirty="0">
              <a:latin typeface="Arial" panose="020B0604020202020204" pitchFamily="34" charset="0"/>
              <a:cs typeface="Arial" panose="020B0604020202020204" pitchFamily="34" charset="0"/>
            </a:rPr>
            <a:t> vom Güterwagen)</a:t>
          </a:r>
          <a:endParaRPr lang="de-DE" sz="1600" dirty="0"/>
        </a:p>
      </dgm:t>
    </dgm:pt>
    <dgm:pt modelId="{095EFBC2-6DF3-4D96-BA1A-97129BDFAFF9}" type="parTrans" cxnId="{551F6BE2-6E7B-439D-8043-3985F89805B9}">
      <dgm:prSet/>
      <dgm:spPr/>
      <dgm:t>
        <a:bodyPr/>
        <a:lstStyle/>
        <a:p>
          <a:endParaRPr lang="de-DE"/>
        </a:p>
      </dgm:t>
    </dgm:pt>
    <dgm:pt modelId="{0A9022FA-7BEC-4869-99C1-6CBA75DC4ED6}" type="sibTrans" cxnId="{551F6BE2-6E7B-439D-8043-3985F89805B9}">
      <dgm:prSet/>
      <dgm:spPr/>
      <dgm:t>
        <a:bodyPr/>
        <a:lstStyle/>
        <a:p>
          <a:endParaRPr lang="de-DE"/>
        </a:p>
      </dgm:t>
    </dgm:pt>
    <dgm:pt modelId="{24277807-B5EA-462D-B9D6-2E683184F18B}">
      <dgm:prSet phldrT="[Text]" custT="1"/>
      <dgm:spPr/>
      <dgm:t>
        <a:bodyPr/>
        <a:lstStyle/>
        <a:p>
          <a:pPr>
            <a:spcAft>
              <a:spcPts val="1800"/>
            </a:spcAft>
          </a:pPr>
          <a:r>
            <a:rPr lang="de-DE" sz="1800" b="1" dirty="0">
              <a:latin typeface="Arial" panose="020B0604020202020204" pitchFamily="34" charset="0"/>
              <a:cs typeface="Arial" panose="020B0604020202020204" pitchFamily="34" charset="0"/>
            </a:rPr>
            <a:t>Nachteile</a:t>
          </a:r>
          <a:r>
            <a:rPr lang="de-DE" sz="1800" dirty="0">
              <a:latin typeface="Arial" panose="020B0604020202020204" pitchFamily="34" charset="0"/>
              <a:cs typeface="Arial" panose="020B0604020202020204" pitchFamily="34" charset="0"/>
            </a:rPr>
            <a:t>:</a:t>
          </a:r>
        </a:p>
        <a:p>
          <a:pPr>
            <a:spcAft>
              <a:spcPct val="35000"/>
            </a:spcAft>
          </a:pPr>
          <a:r>
            <a:rPr lang="de-DE" sz="1600" dirty="0">
              <a:latin typeface="Arial" panose="020B0604020202020204" pitchFamily="34" charset="0"/>
              <a:cs typeface="Arial" panose="020B0604020202020204" pitchFamily="34" charset="0"/>
            </a:rPr>
            <a:t>Ungewisse Zukunft bestimmter Berufsbilder</a:t>
          </a:r>
        </a:p>
        <a:p>
          <a:pPr>
            <a:spcAft>
              <a:spcPct val="35000"/>
            </a:spcAft>
          </a:pPr>
          <a:r>
            <a:rPr lang="de-DE" sz="1600" dirty="0">
              <a:latin typeface="Arial" panose="020B0604020202020204" pitchFamily="34" charset="0"/>
              <a:cs typeface="Arial" panose="020B0604020202020204" pitchFamily="34" charset="0"/>
            </a:rPr>
            <a:t>Fragen der Datensicherheit</a:t>
          </a:r>
        </a:p>
        <a:p>
          <a:pPr>
            <a:spcAft>
              <a:spcPct val="35000"/>
            </a:spcAft>
          </a:pPr>
          <a:r>
            <a:rPr lang="de-DE" sz="1600" dirty="0">
              <a:latin typeface="Arial" panose="020B0604020202020204" pitchFamily="34" charset="0"/>
              <a:cs typeface="Arial" panose="020B0604020202020204" pitchFamily="34" charset="0"/>
            </a:rPr>
            <a:t>Hohe Investitionskosten</a:t>
          </a:r>
        </a:p>
      </dgm:t>
    </dgm:pt>
    <dgm:pt modelId="{AA51A090-E268-4ACE-A5DB-87584C3141AD}" type="parTrans" cxnId="{81B36DCC-7C54-4424-95BE-F599A5FD6349}">
      <dgm:prSet/>
      <dgm:spPr/>
      <dgm:t>
        <a:bodyPr/>
        <a:lstStyle/>
        <a:p>
          <a:endParaRPr lang="de-DE"/>
        </a:p>
      </dgm:t>
    </dgm:pt>
    <dgm:pt modelId="{2B46A8A5-2C0A-41C9-881E-24E3F086DDE5}" type="sibTrans" cxnId="{81B36DCC-7C54-4424-95BE-F599A5FD6349}">
      <dgm:prSet/>
      <dgm:spPr/>
      <dgm:t>
        <a:bodyPr/>
        <a:lstStyle/>
        <a:p>
          <a:endParaRPr lang="de-DE"/>
        </a:p>
      </dgm:t>
    </dgm:pt>
    <dgm:pt modelId="{320D6EE3-DC2C-4F10-8ED4-5ED5E86E10A0}" type="pres">
      <dgm:prSet presAssocID="{9AFA3AD8-A6BD-4110-844F-7C53FE49E7FB}" presName="Name0" presStyleCnt="0">
        <dgm:presLayoutVars>
          <dgm:chMax val="2"/>
          <dgm:chPref val="2"/>
          <dgm:dir/>
          <dgm:animOne/>
          <dgm:resizeHandles val="exact"/>
        </dgm:presLayoutVars>
      </dgm:prSet>
      <dgm:spPr/>
    </dgm:pt>
    <dgm:pt modelId="{7975FB7E-113C-4A97-A0EB-78D60BAB04F9}" type="pres">
      <dgm:prSet presAssocID="{9AFA3AD8-A6BD-4110-844F-7C53FE49E7FB}" presName="Background" presStyleLbl="bgImgPlace1" presStyleIdx="0" presStyleCnt="1" custScaleX="95471" custScaleY="89407" custLinFactNeighborX="-2281"/>
      <dgm:spPr/>
    </dgm:pt>
    <dgm:pt modelId="{EFE166AF-BAAB-4C81-81EE-AA94FC20CAD6}" type="pres">
      <dgm:prSet presAssocID="{9AFA3AD8-A6BD-4110-844F-7C53FE49E7FB}" presName="ParentText1" presStyleLbl="revTx" presStyleIdx="0" presStyleCnt="2" custScaleX="93357" custLinFactNeighborX="1628">
        <dgm:presLayoutVars>
          <dgm:chMax val="0"/>
          <dgm:chPref val="0"/>
          <dgm:bulletEnabled val="1"/>
        </dgm:presLayoutVars>
      </dgm:prSet>
      <dgm:spPr/>
    </dgm:pt>
    <dgm:pt modelId="{7531B9AB-B0A7-42BC-9070-8BCC7111E2A6}" type="pres">
      <dgm:prSet presAssocID="{9AFA3AD8-A6BD-4110-844F-7C53FE49E7FB}" presName="ParentText2" presStyleLbl="revTx" presStyleIdx="1" presStyleCnt="2">
        <dgm:presLayoutVars>
          <dgm:chMax val="0"/>
          <dgm:chPref val="0"/>
          <dgm:bulletEnabled val="1"/>
        </dgm:presLayoutVars>
      </dgm:prSet>
      <dgm:spPr/>
    </dgm:pt>
    <dgm:pt modelId="{C67D77C1-033A-4947-920A-E022C963246D}" type="pres">
      <dgm:prSet presAssocID="{9AFA3AD8-A6BD-4110-844F-7C53FE49E7FB}" presName="Plus" presStyleLbl="alignNode1" presStyleIdx="0" presStyleCnt="2" custLinFactNeighborY="-967"/>
      <dgm:spPr/>
    </dgm:pt>
    <dgm:pt modelId="{B37B4EBB-FD27-4D9C-93A9-3AA413A09FD1}" type="pres">
      <dgm:prSet presAssocID="{9AFA3AD8-A6BD-4110-844F-7C53FE49E7FB}" presName="Minus" presStyleLbl="alignNode1" presStyleIdx="1" presStyleCnt="2" custLinFactNeighborX="-4108" custLinFactNeighborY="-2998"/>
      <dgm:spPr/>
    </dgm:pt>
    <dgm:pt modelId="{49C4473F-4458-4C19-973E-598C0F148031}" type="pres">
      <dgm:prSet presAssocID="{9AFA3AD8-A6BD-4110-844F-7C53FE49E7FB}" presName="Divider" presStyleLbl="parChTrans1D1" presStyleIdx="0" presStyleCnt="1"/>
      <dgm:spPr/>
    </dgm:pt>
  </dgm:ptLst>
  <dgm:cxnLst>
    <dgm:cxn modelId="{6AE3E60D-E836-4B01-AFB4-D14C383DD835}" type="presOf" srcId="{3DCB154D-CF4D-447F-B074-EE4E82690D0B}" destId="{EFE166AF-BAAB-4C81-81EE-AA94FC20CAD6}" srcOrd="0" destOrd="0" presId="urn:microsoft.com/office/officeart/2009/3/layout/PlusandMinus"/>
    <dgm:cxn modelId="{D56C4978-E0FA-48DC-A0AB-85254F53B13E}" type="presOf" srcId="{24277807-B5EA-462D-B9D6-2E683184F18B}" destId="{7531B9AB-B0A7-42BC-9070-8BCC7111E2A6}" srcOrd="0" destOrd="0" presId="urn:microsoft.com/office/officeart/2009/3/layout/PlusandMinus"/>
    <dgm:cxn modelId="{8E4D9496-2F74-442D-AA97-2A1EBAF53D86}" type="presOf" srcId="{9AFA3AD8-A6BD-4110-844F-7C53FE49E7FB}" destId="{320D6EE3-DC2C-4F10-8ED4-5ED5E86E10A0}" srcOrd="0" destOrd="0" presId="urn:microsoft.com/office/officeart/2009/3/layout/PlusandMinus"/>
    <dgm:cxn modelId="{81B36DCC-7C54-4424-95BE-F599A5FD6349}" srcId="{9AFA3AD8-A6BD-4110-844F-7C53FE49E7FB}" destId="{24277807-B5EA-462D-B9D6-2E683184F18B}" srcOrd="1" destOrd="0" parTransId="{AA51A090-E268-4ACE-A5DB-87584C3141AD}" sibTransId="{2B46A8A5-2C0A-41C9-881E-24E3F086DDE5}"/>
    <dgm:cxn modelId="{551F6BE2-6E7B-439D-8043-3985F89805B9}" srcId="{9AFA3AD8-A6BD-4110-844F-7C53FE49E7FB}" destId="{3DCB154D-CF4D-447F-B074-EE4E82690D0B}" srcOrd="0" destOrd="0" parTransId="{095EFBC2-6DF3-4D96-BA1A-97129BDFAFF9}" sibTransId="{0A9022FA-7BEC-4869-99C1-6CBA75DC4ED6}"/>
    <dgm:cxn modelId="{81E87773-128D-4B3F-B979-C8B71D52E457}" type="presParOf" srcId="{320D6EE3-DC2C-4F10-8ED4-5ED5E86E10A0}" destId="{7975FB7E-113C-4A97-A0EB-78D60BAB04F9}" srcOrd="0" destOrd="0" presId="urn:microsoft.com/office/officeart/2009/3/layout/PlusandMinus"/>
    <dgm:cxn modelId="{DD7BC1EC-C6D0-4F6A-BA5E-E9B7DC90A8DB}" type="presParOf" srcId="{320D6EE3-DC2C-4F10-8ED4-5ED5E86E10A0}" destId="{EFE166AF-BAAB-4C81-81EE-AA94FC20CAD6}" srcOrd="1" destOrd="0" presId="urn:microsoft.com/office/officeart/2009/3/layout/PlusandMinus"/>
    <dgm:cxn modelId="{A6CF08E1-BA69-4704-985B-48DB8BFD8B90}" type="presParOf" srcId="{320D6EE3-DC2C-4F10-8ED4-5ED5E86E10A0}" destId="{7531B9AB-B0A7-42BC-9070-8BCC7111E2A6}" srcOrd="2" destOrd="0" presId="urn:microsoft.com/office/officeart/2009/3/layout/PlusandMinus"/>
    <dgm:cxn modelId="{A887B796-FFA2-4435-A06B-C04BF49ABCFB}" type="presParOf" srcId="{320D6EE3-DC2C-4F10-8ED4-5ED5E86E10A0}" destId="{C67D77C1-033A-4947-920A-E022C963246D}" srcOrd="3" destOrd="0" presId="urn:microsoft.com/office/officeart/2009/3/layout/PlusandMinus"/>
    <dgm:cxn modelId="{ACCD0881-1BBE-46DF-9C05-EE80197C88E0}" type="presParOf" srcId="{320D6EE3-DC2C-4F10-8ED4-5ED5E86E10A0}" destId="{B37B4EBB-FD27-4D9C-93A9-3AA413A09FD1}" srcOrd="4" destOrd="0" presId="urn:microsoft.com/office/officeart/2009/3/layout/PlusandMinus"/>
    <dgm:cxn modelId="{772D613F-9DA0-456B-83F0-1CC96062185E}" type="presParOf" srcId="{320D6EE3-DC2C-4F10-8ED4-5ED5E86E10A0}" destId="{49C4473F-4458-4C19-973E-598C0F148031}"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pPr>
            <a:spcAft>
              <a:spcPts val="0"/>
            </a:spcAft>
          </a:pPr>
          <a:r>
            <a:rPr lang="hu-HU" sz="2400" b="1" dirty="0">
              <a:latin typeface="Arial" panose="020B0604020202020204" pitchFamily="34" charset="0"/>
              <a:cs typeface="Arial" panose="020B0604020202020204" pitchFamily="34" charset="0"/>
            </a:rPr>
            <a:t>Trends</a:t>
          </a:r>
          <a:r>
            <a:rPr lang="de-AT" sz="2400" b="1" dirty="0">
              <a:latin typeface="Arial" panose="020B0604020202020204" pitchFamily="34" charset="0"/>
              <a:cs typeface="Arial" panose="020B0604020202020204" pitchFamily="34" charset="0"/>
            </a:rPr>
            <a:t> &amp; Innovationen im Schienengüterverkehr</a:t>
          </a:r>
          <a:endParaRPr lang="de-DE" sz="1600" b="1" noProof="0" dirty="0">
            <a:latin typeface="Arial" panose="020B0604020202020204" pitchFamily="34" charset="0"/>
            <a:cs typeface="Arial" panose="020B0604020202020204" pitchFamily="34" charset="0"/>
          </a:endParaRPr>
        </a:p>
      </dgm:t>
    </dgm:pt>
    <dgm:pt modelId="{0CEDF57B-D459-45D7-A350-FD28016FAB11}" type="par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0CF79BA9-38A5-469E-A5F4-723A1AFB8F96}" type="sib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751605F6-31DF-4E1E-AD67-19FD5C110A50}">
      <dgm:prSet custT="1"/>
      <dgm:spPr/>
      <dgm:t>
        <a:bodyPr/>
        <a:lstStyle/>
        <a:p>
          <a:pPr>
            <a:spcAft>
              <a:spcPts val="0"/>
            </a:spcAft>
          </a:pPr>
          <a:r>
            <a:rPr lang="de-AT" sz="2400" b="1" dirty="0">
              <a:latin typeface="Arial" panose="020B0604020202020204" pitchFamily="34" charset="0"/>
              <a:cs typeface="Arial" panose="020B0604020202020204" pitchFamily="34" charset="0"/>
            </a:rPr>
            <a:t>Best Practices</a:t>
          </a:r>
          <a:endParaRPr lang="de-DE" sz="1600" b="1" noProof="0" dirty="0">
            <a:latin typeface="Arial" panose="020B0604020202020204" pitchFamily="34" charset="0"/>
            <a:cs typeface="Arial" panose="020B0604020202020204" pitchFamily="34" charset="0"/>
          </a:endParaRPr>
        </a:p>
      </dgm:t>
    </dgm:pt>
    <dgm:pt modelId="{C275D667-1342-4DA5-BDDB-C9B7450E643B}" type="sib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4F5A3B64-3F09-4208-AE30-AE3A985B6581}" type="par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2"/>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2"/>
      <dgm:spPr/>
    </dgm:pt>
    <dgm:pt modelId="{BF8CDB65-7F63-46ED-AD6F-299BB5E410A3}" type="pres">
      <dgm:prSet presAssocID="{754914D3-2823-4D9D-9B5F-8AAE908A2791}" presName="dstNode" presStyleLbl="node1" presStyleIdx="0" presStyleCnt="2"/>
      <dgm:spPr/>
    </dgm:pt>
    <dgm:pt modelId="{2B62C432-4905-40F9-9530-D2F004B7D3F6}" type="pres">
      <dgm:prSet presAssocID="{98FFCFD7-6EAF-43B3-B073-F90520D80DD2}" presName="text_1" presStyleLbl="node1" presStyleIdx="0" presStyleCnt="2" custScaleX="104699" custLinFactNeighborX="1807">
        <dgm:presLayoutVars>
          <dgm:bulletEnabled val="1"/>
        </dgm:presLayoutVars>
      </dgm:prSet>
      <dgm:spPr/>
    </dgm:pt>
    <dgm:pt modelId="{7D7CD6F4-5BF8-4820-9EDA-8C7339E21069}" type="pres">
      <dgm:prSet presAssocID="{98FFCFD7-6EAF-43B3-B073-F90520D80DD2}" presName="accent_1" presStyleCnt="0"/>
      <dgm:spPr/>
    </dgm:pt>
    <dgm:pt modelId="{C2A52F33-F895-4B2F-BC4C-05306D79D5F7}" type="pres">
      <dgm:prSet presAssocID="{98FFCFD7-6EAF-43B3-B073-F90520D80DD2}" presName="accentRepeatNode" presStyleLbl="solidFgAcc1" presStyleIdx="0" presStyleCnt="2"/>
      <dgm:spPr>
        <a:solidFill>
          <a:schemeClr val="bg1"/>
        </a:solidFill>
      </dgm:spPr>
    </dgm:pt>
    <dgm:pt modelId="{4AECBF35-7779-4F5A-90A6-34FF6558E718}" type="pres">
      <dgm:prSet presAssocID="{751605F6-31DF-4E1E-AD67-19FD5C110A50}" presName="text_2" presStyleLbl="node1" presStyleIdx="1" presStyleCnt="2" custScaleX="104699" custLinFactNeighborX="1807" custLinFactNeighborY="916">
        <dgm:presLayoutVars>
          <dgm:bulletEnabled val="1"/>
        </dgm:presLayoutVars>
      </dgm:prSet>
      <dgm:spPr/>
    </dgm:pt>
    <dgm:pt modelId="{C9ABC99E-6F07-4919-B337-A2FBE0FA6FF0}" type="pres">
      <dgm:prSet presAssocID="{751605F6-31DF-4E1E-AD67-19FD5C110A50}" presName="accent_2" presStyleCnt="0"/>
      <dgm:spPr/>
    </dgm:pt>
    <dgm:pt modelId="{778CB8F3-48B0-485B-8F03-E61C740FAFB1}" type="pres">
      <dgm:prSet presAssocID="{751605F6-31DF-4E1E-AD67-19FD5C110A50}" presName="accentRepeatNode" presStyleLbl="solidFgAcc1" presStyleIdx="1" presStyleCnt="2"/>
      <dgm:spPr>
        <a:solidFill>
          <a:schemeClr val="tx1">
            <a:lumMod val="50000"/>
            <a:lumOff val="50000"/>
          </a:schemeClr>
        </a:solidFill>
      </dgm:spPr>
    </dgm:pt>
  </dgm:ptLst>
  <dgm:cxnLst>
    <dgm:cxn modelId="{C497BA06-9B97-4EC7-8F5A-F500A0E3C9CC}" type="presOf" srcId="{754914D3-2823-4D9D-9B5F-8AAE908A2791}" destId="{AE6139D5-D84B-4711-8A6A-A5161E022A99}"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362F7855-8F90-42D1-9748-A8B3D7EDAFB4}" type="presOf" srcId="{0CF79BA9-38A5-469E-A5F4-723A1AFB8F96}" destId="{93855F07-44CB-45DE-B464-761E63A71CD5}" srcOrd="0" destOrd="0" presId="urn:microsoft.com/office/officeart/2008/layout/VerticalCurvedList"/>
    <dgm:cxn modelId="{16183097-1ABD-40F8-B3F3-683A2C18E6AF}" type="presOf" srcId="{98FFCFD7-6EAF-43B3-B073-F90520D80DD2}" destId="{2B62C432-4905-40F9-9530-D2F004B7D3F6}" srcOrd="0" destOrd="0" presId="urn:microsoft.com/office/officeart/2008/layout/VerticalCurvedList"/>
    <dgm:cxn modelId="{C855FFB1-6EA2-4D26-8410-990EC978B2E0}" type="presOf" srcId="{751605F6-31DF-4E1E-AD67-19FD5C110A50}" destId="{4AECBF35-7779-4F5A-90A6-34FF6558E718}" srcOrd="0" destOrd="0" presId="urn:microsoft.com/office/officeart/2008/layout/VerticalCurvedList"/>
    <dgm:cxn modelId="{00CD82B3-8A03-4A7E-AB7B-A12EC353989B}" srcId="{754914D3-2823-4D9D-9B5F-8AAE908A2791}" destId="{751605F6-31DF-4E1E-AD67-19FD5C110A50}" srcOrd="1" destOrd="0" parTransId="{4F5A3B64-3F09-4208-AE30-AE3A985B6581}" sibTransId="{C275D667-1342-4DA5-BDDB-C9B7450E643B}"/>
    <dgm:cxn modelId="{F1B19FA3-F920-43F4-9040-B316F80A495F}" type="presParOf" srcId="{AE6139D5-D84B-4711-8A6A-A5161E022A99}" destId="{00F42187-34FD-4D8B-A449-F316E9EB9AFA}" srcOrd="0" destOrd="0" presId="urn:microsoft.com/office/officeart/2008/layout/VerticalCurvedList"/>
    <dgm:cxn modelId="{EBC6FF86-A613-442C-A6A2-84EA0C55A826}" type="presParOf" srcId="{00F42187-34FD-4D8B-A449-F316E9EB9AFA}" destId="{C168C53D-163A-4892-8EF0-B5326C3FF8C8}" srcOrd="0" destOrd="0" presId="urn:microsoft.com/office/officeart/2008/layout/VerticalCurvedList"/>
    <dgm:cxn modelId="{A647D55F-8197-41F7-8EEC-FCFCFC208025}" type="presParOf" srcId="{C168C53D-163A-4892-8EF0-B5326C3FF8C8}" destId="{0FAB2C97-DF89-43B9-B7B2-C745E026F562}" srcOrd="0" destOrd="0" presId="urn:microsoft.com/office/officeart/2008/layout/VerticalCurvedList"/>
    <dgm:cxn modelId="{86DAE5DA-125C-47CF-A571-88BA6A3B8CA9}" type="presParOf" srcId="{C168C53D-163A-4892-8EF0-B5326C3FF8C8}" destId="{93855F07-44CB-45DE-B464-761E63A71CD5}" srcOrd="1" destOrd="0" presId="urn:microsoft.com/office/officeart/2008/layout/VerticalCurvedList"/>
    <dgm:cxn modelId="{1E0121A2-E538-4D61-8495-499B4D44D507}" type="presParOf" srcId="{C168C53D-163A-4892-8EF0-B5326C3FF8C8}" destId="{D258DE45-194F-4470-A0BE-D234AB24927B}" srcOrd="2" destOrd="0" presId="urn:microsoft.com/office/officeart/2008/layout/VerticalCurvedList"/>
    <dgm:cxn modelId="{5C9DAE2B-B3C2-4A67-ACAB-20545E232D60}" type="presParOf" srcId="{C168C53D-163A-4892-8EF0-B5326C3FF8C8}" destId="{BF8CDB65-7F63-46ED-AD6F-299BB5E410A3}" srcOrd="3" destOrd="0" presId="urn:microsoft.com/office/officeart/2008/layout/VerticalCurvedList"/>
    <dgm:cxn modelId="{04CC9CE9-59F9-45B2-AC0F-56BE32B31DF3}" type="presParOf" srcId="{00F42187-34FD-4D8B-A449-F316E9EB9AFA}" destId="{2B62C432-4905-40F9-9530-D2F004B7D3F6}" srcOrd="1" destOrd="0" presId="urn:microsoft.com/office/officeart/2008/layout/VerticalCurvedList"/>
    <dgm:cxn modelId="{19248F42-DCAA-4177-A8C5-8F3D0EF5DDD1}" type="presParOf" srcId="{00F42187-34FD-4D8B-A449-F316E9EB9AFA}" destId="{7D7CD6F4-5BF8-4820-9EDA-8C7339E21069}" srcOrd="2" destOrd="0" presId="urn:microsoft.com/office/officeart/2008/layout/VerticalCurvedList"/>
    <dgm:cxn modelId="{29013FC2-8E39-4729-9F3F-A93B83E9D5A0}" type="presParOf" srcId="{7D7CD6F4-5BF8-4820-9EDA-8C7339E21069}" destId="{C2A52F33-F895-4B2F-BC4C-05306D79D5F7}" srcOrd="0" destOrd="0" presId="urn:microsoft.com/office/officeart/2008/layout/VerticalCurvedList"/>
    <dgm:cxn modelId="{C7527146-FD2E-495C-AB27-90C7A040937D}" type="presParOf" srcId="{00F42187-34FD-4D8B-A449-F316E9EB9AFA}" destId="{4AECBF35-7779-4F5A-90A6-34FF6558E718}" srcOrd="3" destOrd="0" presId="urn:microsoft.com/office/officeart/2008/layout/VerticalCurvedList"/>
    <dgm:cxn modelId="{6AB6063B-7D0C-426A-9FB3-74FE54F28203}" type="presParOf" srcId="{00F42187-34FD-4D8B-A449-F316E9EB9AFA}" destId="{C9ABC99E-6F07-4919-B337-A2FBE0FA6FF0}" srcOrd="4" destOrd="0" presId="urn:microsoft.com/office/officeart/2008/layout/VerticalCurvedList"/>
    <dgm:cxn modelId="{29027CAD-580D-4233-9683-8DBE47E07BB9}" type="presParOf" srcId="{C9ABC99E-6F07-4919-B337-A2FBE0FA6FF0}" destId="{778CB8F3-48B0-485B-8F03-E61C740FAFB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156253" y="-785678"/>
          <a:ext cx="6107861" cy="6107861"/>
        </a:xfrm>
        <a:prstGeom prst="blockArc">
          <a:avLst>
            <a:gd name="adj1" fmla="val 18900000"/>
            <a:gd name="adj2" fmla="val 2700000"/>
            <a:gd name="adj3" fmla="val 35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635758" y="648084"/>
          <a:ext cx="5887085"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hu-HU" sz="2400" b="1" kern="1200" dirty="0">
              <a:latin typeface="Arial" panose="020B0604020202020204" pitchFamily="34" charset="0"/>
              <a:cs typeface="Arial" panose="020B0604020202020204" pitchFamily="34" charset="0"/>
            </a:rPr>
            <a:t>Trends</a:t>
          </a:r>
          <a:r>
            <a:rPr lang="de-AT" sz="2400" b="1" kern="1200" dirty="0">
              <a:latin typeface="Arial" panose="020B0604020202020204" pitchFamily="34" charset="0"/>
              <a:cs typeface="Arial" panose="020B0604020202020204" pitchFamily="34" charset="0"/>
            </a:rPr>
            <a:t> &amp; Innovationen im Schienengüterverkehr</a:t>
          </a:r>
          <a:endParaRPr lang="de-DE" sz="1600" b="1" kern="1200" noProof="0" dirty="0">
            <a:latin typeface="Arial" panose="020B0604020202020204" pitchFamily="34" charset="0"/>
            <a:cs typeface="Arial" panose="020B0604020202020204" pitchFamily="34" charset="0"/>
          </a:endParaRPr>
        </a:p>
      </dsp:txBody>
      <dsp:txXfrm>
        <a:off x="635758" y="648084"/>
        <a:ext cx="5887085" cy="1295988"/>
      </dsp:txXfrm>
    </dsp:sp>
    <dsp:sp modelId="{C2A52F33-F895-4B2F-BC4C-05306D79D5F7}">
      <dsp:nvSpPr>
        <dsp:cNvPr id="0" name=""/>
        <dsp:cNvSpPr/>
      </dsp:nvSpPr>
      <dsp:spPr>
        <a:xfrm>
          <a:off x="-42124" y="486086"/>
          <a:ext cx="1619985" cy="1619985"/>
        </a:xfrm>
        <a:prstGeom prst="ellipse">
          <a:avLst/>
        </a:prstGeom>
        <a:solidFill>
          <a:srgbClr val="787878"/>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AECBF35-7779-4F5A-90A6-34FF6558E718}">
      <dsp:nvSpPr>
        <dsp:cNvPr id="0" name=""/>
        <dsp:cNvSpPr/>
      </dsp:nvSpPr>
      <dsp:spPr>
        <a:xfrm>
          <a:off x="635758" y="2604301"/>
          <a:ext cx="5887085"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de-AT" sz="2400" b="1" kern="1200" dirty="0">
              <a:latin typeface="Arial" panose="020B0604020202020204" pitchFamily="34" charset="0"/>
              <a:cs typeface="Arial" panose="020B0604020202020204" pitchFamily="34" charset="0"/>
            </a:rPr>
            <a:t>Best Practices</a:t>
          </a:r>
          <a:endParaRPr lang="de-DE" sz="1600" b="1" kern="1200" noProof="0" dirty="0">
            <a:latin typeface="Arial" panose="020B0604020202020204" pitchFamily="34" charset="0"/>
            <a:cs typeface="Arial" panose="020B0604020202020204" pitchFamily="34" charset="0"/>
          </a:endParaRPr>
        </a:p>
      </dsp:txBody>
      <dsp:txXfrm>
        <a:off x="635758" y="2604301"/>
        <a:ext cx="5887085" cy="1295988"/>
      </dsp:txXfrm>
    </dsp:sp>
    <dsp:sp modelId="{778CB8F3-48B0-485B-8F03-E61C740FAFB1}">
      <dsp:nvSpPr>
        <dsp:cNvPr id="0" name=""/>
        <dsp:cNvSpPr/>
      </dsp:nvSpPr>
      <dsp:spPr>
        <a:xfrm>
          <a:off x="-42124" y="2430432"/>
          <a:ext cx="1619985" cy="161998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35646-F392-4855-A976-B355ACF9CBF5}">
      <dsp:nvSpPr>
        <dsp:cNvPr id="0" name=""/>
        <dsp:cNvSpPr/>
      </dsp:nvSpPr>
      <dsp:spPr>
        <a:xfrm>
          <a:off x="1190" y="0"/>
          <a:ext cx="3094750" cy="4309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AT" sz="2400" b="1" kern="1200" dirty="0">
              <a:latin typeface="Arial" panose="020B0604020202020204" pitchFamily="34" charset="0"/>
              <a:cs typeface="Arial" panose="020B0604020202020204" pitchFamily="34" charset="0"/>
            </a:rPr>
            <a:t>Verkehrsmittel</a:t>
          </a:r>
        </a:p>
      </dsp:txBody>
      <dsp:txXfrm>
        <a:off x="1190" y="0"/>
        <a:ext cx="3094750" cy="1292881"/>
      </dsp:txXfrm>
    </dsp:sp>
    <dsp:sp modelId="{9E665C54-1BA7-4DFF-99E0-1716B36B6222}">
      <dsp:nvSpPr>
        <dsp:cNvPr id="0" name=""/>
        <dsp:cNvSpPr/>
      </dsp:nvSpPr>
      <dsp:spPr>
        <a:xfrm>
          <a:off x="310665" y="1292986"/>
          <a:ext cx="2475800" cy="62781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Innovative Antriebe</a:t>
          </a:r>
        </a:p>
      </dsp:txBody>
      <dsp:txXfrm>
        <a:off x="329053" y="1311374"/>
        <a:ext cx="2439024" cy="591041"/>
      </dsp:txXfrm>
    </dsp:sp>
    <dsp:sp modelId="{21D49404-63D8-4BC3-A65D-72349C39BBF5}">
      <dsp:nvSpPr>
        <dsp:cNvPr id="0" name=""/>
        <dsp:cNvSpPr/>
      </dsp:nvSpPr>
      <dsp:spPr>
        <a:xfrm>
          <a:off x="310665" y="2017391"/>
          <a:ext cx="2475800" cy="62781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Modulare Güterwagen</a:t>
          </a:r>
        </a:p>
      </dsp:txBody>
      <dsp:txXfrm>
        <a:off x="329053" y="2035779"/>
        <a:ext cx="2439024" cy="591041"/>
      </dsp:txXfrm>
    </dsp:sp>
    <dsp:sp modelId="{A1DAF1DA-4210-4703-B895-F8C5B3D88B22}">
      <dsp:nvSpPr>
        <dsp:cNvPr id="0" name=""/>
        <dsp:cNvSpPr/>
      </dsp:nvSpPr>
      <dsp:spPr>
        <a:xfrm>
          <a:off x="310665" y="2741796"/>
          <a:ext cx="2475800" cy="62781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Intelligente Güterzüge</a:t>
          </a:r>
        </a:p>
      </dsp:txBody>
      <dsp:txXfrm>
        <a:off x="329053" y="2760184"/>
        <a:ext cx="2439024" cy="591041"/>
      </dsp:txXfrm>
    </dsp:sp>
    <dsp:sp modelId="{600C4E3A-BCB5-445A-ACFA-7D890E4018EF}">
      <dsp:nvSpPr>
        <dsp:cNvPr id="0" name=""/>
        <dsp:cNvSpPr/>
      </dsp:nvSpPr>
      <dsp:spPr>
        <a:xfrm>
          <a:off x="310665" y="3466201"/>
          <a:ext cx="2475800" cy="62781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Autonomes Fahren</a:t>
          </a:r>
        </a:p>
      </dsp:txBody>
      <dsp:txXfrm>
        <a:off x="329053" y="3484589"/>
        <a:ext cx="2439024" cy="591041"/>
      </dsp:txXfrm>
    </dsp:sp>
    <dsp:sp modelId="{A85B04D0-AC3D-4203-979E-171FDE97F7E4}">
      <dsp:nvSpPr>
        <dsp:cNvPr id="0" name=""/>
        <dsp:cNvSpPr/>
      </dsp:nvSpPr>
      <dsp:spPr>
        <a:xfrm>
          <a:off x="3328047" y="0"/>
          <a:ext cx="3094750" cy="4309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AT" sz="2400" b="1" kern="1200" dirty="0">
              <a:latin typeface="Arial" panose="020B0604020202020204" pitchFamily="34" charset="0"/>
              <a:cs typeface="Arial" panose="020B0604020202020204" pitchFamily="34" charset="0"/>
            </a:rPr>
            <a:t>Infrastruktur</a:t>
          </a:r>
        </a:p>
      </dsp:txBody>
      <dsp:txXfrm>
        <a:off x="3328047" y="0"/>
        <a:ext cx="3094750" cy="1292881"/>
      </dsp:txXfrm>
    </dsp:sp>
    <dsp:sp modelId="{2E801A72-CDD2-4039-9022-450DF3660EBA}">
      <dsp:nvSpPr>
        <dsp:cNvPr id="0" name=""/>
        <dsp:cNvSpPr/>
      </dsp:nvSpPr>
      <dsp:spPr>
        <a:xfrm>
          <a:off x="3637522" y="1293249"/>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Ausbau der Infrastruktur</a:t>
          </a:r>
        </a:p>
      </dsp:txBody>
      <dsp:txXfrm>
        <a:off x="3662320" y="1318047"/>
        <a:ext cx="2426204" cy="797068"/>
      </dsp:txXfrm>
    </dsp:sp>
    <dsp:sp modelId="{B997DD2F-CEFF-4F6E-B4E9-506B473CA5F7}">
      <dsp:nvSpPr>
        <dsp:cNvPr id="0" name=""/>
        <dsp:cNvSpPr/>
      </dsp:nvSpPr>
      <dsp:spPr>
        <a:xfrm>
          <a:off x="3637522" y="2270170"/>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Güter-U-Bahn</a:t>
          </a:r>
        </a:p>
      </dsp:txBody>
      <dsp:txXfrm>
        <a:off x="3662320" y="2294968"/>
        <a:ext cx="2426204" cy="797068"/>
      </dsp:txXfrm>
    </dsp:sp>
    <dsp:sp modelId="{FBCB7A8C-A198-46BF-82DB-3B9EEBCD2531}">
      <dsp:nvSpPr>
        <dsp:cNvPr id="0" name=""/>
        <dsp:cNvSpPr/>
      </dsp:nvSpPr>
      <dsp:spPr>
        <a:xfrm>
          <a:off x="3637522" y="3247091"/>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Magnetschwebe-bahnen</a:t>
          </a:r>
        </a:p>
      </dsp:txBody>
      <dsp:txXfrm>
        <a:off x="3662320" y="3271889"/>
        <a:ext cx="2426204" cy="797068"/>
      </dsp:txXfrm>
    </dsp:sp>
    <dsp:sp modelId="{613EB94D-2AB8-44CC-9EE0-FC077CFA8105}">
      <dsp:nvSpPr>
        <dsp:cNvPr id="0" name=""/>
        <dsp:cNvSpPr/>
      </dsp:nvSpPr>
      <dsp:spPr>
        <a:xfrm>
          <a:off x="6654904" y="0"/>
          <a:ext cx="3094750" cy="4309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AT" sz="2400" b="1" kern="1200" dirty="0">
              <a:latin typeface="Arial" panose="020B0604020202020204" pitchFamily="34" charset="0"/>
              <a:cs typeface="Arial" panose="020B0604020202020204" pitchFamily="34" charset="0"/>
            </a:rPr>
            <a:t>Betrieb</a:t>
          </a:r>
        </a:p>
      </dsp:txBody>
      <dsp:txXfrm>
        <a:off x="6654904" y="0"/>
        <a:ext cx="3094750" cy="1292881"/>
      </dsp:txXfrm>
    </dsp:sp>
    <dsp:sp modelId="{DDCA1851-80F7-4006-88F5-D5F9080ECEB4}">
      <dsp:nvSpPr>
        <dsp:cNvPr id="0" name=""/>
        <dsp:cNvSpPr/>
      </dsp:nvSpPr>
      <dsp:spPr>
        <a:xfrm>
          <a:off x="6964379" y="1293249"/>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Verbesserung des </a:t>
          </a:r>
          <a:r>
            <a:rPr lang="de-AT" sz="1900" kern="1200" dirty="0" err="1">
              <a:latin typeface="Arial" panose="020B0604020202020204" pitchFamily="34" charset="0"/>
              <a:cs typeface="Arial" panose="020B0604020202020204" pitchFamily="34" charset="0"/>
            </a:rPr>
            <a:t>KundInnenservices</a:t>
          </a:r>
          <a:endParaRPr lang="de-AT" sz="1900" kern="1200" dirty="0">
            <a:latin typeface="Arial" panose="020B0604020202020204" pitchFamily="34" charset="0"/>
            <a:cs typeface="Arial" panose="020B0604020202020204" pitchFamily="34" charset="0"/>
          </a:endParaRPr>
        </a:p>
      </dsp:txBody>
      <dsp:txXfrm>
        <a:off x="6989177" y="1318047"/>
        <a:ext cx="2426204" cy="797068"/>
      </dsp:txXfrm>
    </dsp:sp>
    <dsp:sp modelId="{B17D2732-13FA-4215-BAE5-9DAFE4A99888}">
      <dsp:nvSpPr>
        <dsp:cNvPr id="0" name=""/>
        <dsp:cNvSpPr/>
      </dsp:nvSpPr>
      <dsp:spPr>
        <a:xfrm>
          <a:off x="6964379" y="2270170"/>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err="1">
              <a:latin typeface="Arial" panose="020B0604020202020204" pitchFamily="34" charset="0"/>
              <a:cs typeface="Arial" panose="020B0604020202020204" pitchFamily="34" charset="0"/>
            </a:rPr>
            <a:t>Telematiksysteme</a:t>
          </a:r>
          <a:r>
            <a:rPr lang="de-AT" sz="1900" kern="1200" dirty="0">
              <a:latin typeface="Arial" panose="020B0604020202020204" pitchFamily="34" charset="0"/>
              <a:cs typeface="Arial" panose="020B0604020202020204" pitchFamily="34" charset="0"/>
            </a:rPr>
            <a:t> im Schienenverkehr</a:t>
          </a:r>
        </a:p>
      </dsp:txBody>
      <dsp:txXfrm>
        <a:off x="6989177" y="2294968"/>
        <a:ext cx="2426204" cy="797068"/>
      </dsp:txXfrm>
    </dsp:sp>
    <dsp:sp modelId="{2D0EF588-0539-4CB9-829F-CFE8EE2E6A48}">
      <dsp:nvSpPr>
        <dsp:cNvPr id="0" name=""/>
        <dsp:cNvSpPr/>
      </dsp:nvSpPr>
      <dsp:spPr>
        <a:xfrm>
          <a:off x="6964379" y="3247091"/>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Interoperabilität</a:t>
          </a:r>
        </a:p>
      </dsp:txBody>
      <dsp:txXfrm>
        <a:off x="6989177" y="3271889"/>
        <a:ext cx="2426204" cy="797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35646-F392-4855-A976-B355ACF9CBF5}">
      <dsp:nvSpPr>
        <dsp:cNvPr id="0" name=""/>
        <dsp:cNvSpPr/>
      </dsp:nvSpPr>
      <dsp:spPr>
        <a:xfrm>
          <a:off x="1190" y="0"/>
          <a:ext cx="3094750" cy="4309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AT" sz="2400" b="1" kern="1200" dirty="0">
              <a:latin typeface="Arial" panose="020B0604020202020204" pitchFamily="34" charset="0"/>
              <a:cs typeface="Arial" panose="020B0604020202020204" pitchFamily="34" charset="0"/>
            </a:rPr>
            <a:t>Verkehrsmittel</a:t>
          </a:r>
        </a:p>
      </dsp:txBody>
      <dsp:txXfrm>
        <a:off x="1190" y="0"/>
        <a:ext cx="3094750" cy="1292881"/>
      </dsp:txXfrm>
    </dsp:sp>
    <dsp:sp modelId="{9E665C54-1BA7-4DFF-99E0-1716B36B6222}">
      <dsp:nvSpPr>
        <dsp:cNvPr id="0" name=""/>
        <dsp:cNvSpPr/>
      </dsp:nvSpPr>
      <dsp:spPr>
        <a:xfrm>
          <a:off x="310665" y="1292986"/>
          <a:ext cx="2475800" cy="62781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Innovative Antriebe</a:t>
          </a:r>
        </a:p>
      </dsp:txBody>
      <dsp:txXfrm>
        <a:off x="329053" y="1311374"/>
        <a:ext cx="2439024" cy="591041"/>
      </dsp:txXfrm>
    </dsp:sp>
    <dsp:sp modelId="{21D49404-63D8-4BC3-A65D-72349C39BBF5}">
      <dsp:nvSpPr>
        <dsp:cNvPr id="0" name=""/>
        <dsp:cNvSpPr/>
      </dsp:nvSpPr>
      <dsp:spPr>
        <a:xfrm>
          <a:off x="310665" y="2017391"/>
          <a:ext cx="2475800" cy="62781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Modulare Güterwagen</a:t>
          </a:r>
        </a:p>
      </dsp:txBody>
      <dsp:txXfrm>
        <a:off x="329053" y="2035779"/>
        <a:ext cx="2439024" cy="591041"/>
      </dsp:txXfrm>
    </dsp:sp>
    <dsp:sp modelId="{A1DAF1DA-4210-4703-B895-F8C5B3D88B22}">
      <dsp:nvSpPr>
        <dsp:cNvPr id="0" name=""/>
        <dsp:cNvSpPr/>
      </dsp:nvSpPr>
      <dsp:spPr>
        <a:xfrm>
          <a:off x="310665" y="2741796"/>
          <a:ext cx="2475800" cy="62781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Intelligente Güterzüge</a:t>
          </a:r>
        </a:p>
      </dsp:txBody>
      <dsp:txXfrm>
        <a:off x="329053" y="2760184"/>
        <a:ext cx="2439024" cy="591041"/>
      </dsp:txXfrm>
    </dsp:sp>
    <dsp:sp modelId="{600C4E3A-BCB5-445A-ACFA-7D890E4018EF}">
      <dsp:nvSpPr>
        <dsp:cNvPr id="0" name=""/>
        <dsp:cNvSpPr/>
      </dsp:nvSpPr>
      <dsp:spPr>
        <a:xfrm>
          <a:off x="310665" y="3466201"/>
          <a:ext cx="2475800" cy="62781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Autonomes Fahren</a:t>
          </a:r>
        </a:p>
      </dsp:txBody>
      <dsp:txXfrm>
        <a:off x="329053" y="3484589"/>
        <a:ext cx="2439024" cy="591041"/>
      </dsp:txXfrm>
    </dsp:sp>
    <dsp:sp modelId="{A85B04D0-AC3D-4203-979E-171FDE97F7E4}">
      <dsp:nvSpPr>
        <dsp:cNvPr id="0" name=""/>
        <dsp:cNvSpPr/>
      </dsp:nvSpPr>
      <dsp:spPr>
        <a:xfrm>
          <a:off x="3328047" y="0"/>
          <a:ext cx="3094750" cy="4309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AT" sz="2400" b="1" kern="1200" dirty="0">
              <a:latin typeface="Arial" panose="020B0604020202020204" pitchFamily="34" charset="0"/>
              <a:cs typeface="Arial" panose="020B0604020202020204" pitchFamily="34" charset="0"/>
            </a:rPr>
            <a:t>Infrastruktur</a:t>
          </a:r>
        </a:p>
      </dsp:txBody>
      <dsp:txXfrm>
        <a:off x="3328047" y="0"/>
        <a:ext cx="3094750" cy="1292881"/>
      </dsp:txXfrm>
    </dsp:sp>
    <dsp:sp modelId="{2E801A72-CDD2-4039-9022-450DF3660EBA}">
      <dsp:nvSpPr>
        <dsp:cNvPr id="0" name=""/>
        <dsp:cNvSpPr/>
      </dsp:nvSpPr>
      <dsp:spPr>
        <a:xfrm>
          <a:off x="3637522" y="1293249"/>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Ausbau der Infrastruktur</a:t>
          </a:r>
        </a:p>
      </dsp:txBody>
      <dsp:txXfrm>
        <a:off x="3662320" y="1318047"/>
        <a:ext cx="2426204" cy="797068"/>
      </dsp:txXfrm>
    </dsp:sp>
    <dsp:sp modelId="{B997DD2F-CEFF-4F6E-B4E9-506B473CA5F7}">
      <dsp:nvSpPr>
        <dsp:cNvPr id="0" name=""/>
        <dsp:cNvSpPr/>
      </dsp:nvSpPr>
      <dsp:spPr>
        <a:xfrm>
          <a:off x="3637522" y="2270170"/>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Güter-U-Bahn</a:t>
          </a:r>
        </a:p>
      </dsp:txBody>
      <dsp:txXfrm>
        <a:off x="3662320" y="2294968"/>
        <a:ext cx="2426204" cy="797068"/>
      </dsp:txXfrm>
    </dsp:sp>
    <dsp:sp modelId="{FBCB7A8C-A198-46BF-82DB-3B9EEBCD2531}">
      <dsp:nvSpPr>
        <dsp:cNvPr id="0" name=""/>
        <dsp:cNvSpPr/>
      </dsp:nvSpPr>
      <dsp:spPr>
        <a:xfrm>
          <a:off x="3637522" y="3247091"/>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Magnetschwebe-bahnen</a:t>
          </a:r>
        </a:p>
      </dsp:txBody>
      <dsp:txXfrm>
        <a:off x="3662320" y="3271889"/>
        <a:ext cx="2426204" cy="797068"/>
      </dsp:txXfrm>
    </dsp:sp>
    <dsp:sp modelId="{613EB94D-2AB8-44CC-9EE0-FC077CFA8105}">
      <dsp:nvSpPr>
        <dsp:cNvPr id="0" name=""/>
        <dsp:cNvSpPr/>
      </dsp:nvSpPr>
      <dsp:spPr>
        <a:xfrm>
          <a:off x="6654904" y="0"/>
          <a:ext cx="3094750" cy="4309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AT" sz="2400" b="1" kern="1200" dirty="0">
              <a:latin typeface="Arial" panose="020B0604020202020204" pitchFamily="34" charset="0"/>
              <a:cs typeface="Arial" panose="020B0604020202020204" pitchFamily="34" charset="0"/>
            </a:rPr>
            <a:t>Betrieb</a:t>
          </a:r>
        </a:p>
      </dsp:txBody>
      <dsp:txXfrm>
        <a:off x="6654904" y="0"/>
        <a:ext cx="3094750" cy="1292881"/>
      </dsp:txXfrm>
    </dsp:sp>
    <dsp:sp modelId="{DDCA1851-80F7-4006-88F5-D5F9080ECEB4}">
      <dsp:nvSpPr>
        <dsp:cNvPr id="0" name=""/>
        <dsp:cNvSpPr/>
      </dsp:nvSpPr>
      <dsp:spPr>
        <a:xfrm>
          <a:off x="6964379" y="1293249"/>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Verbesserung des </a:t>
          </a:r>
          <a:r>
            <a:rPr lang="de-AT" sz="1900" kern="1200" dirty="0" err="1">
              <a:latin typeface="Arial" panose="020B0604020202020204" pitchFamily="34" charset="0"/>
              <a:cs typeface="Arial" panose="020B0604020202020204" pitchFamily="34" charset="0"/>
            </a:rPr>
            <a:t>KundInnenservices</a:t>
          </a:r>
          <a:endParaRPr lang="de-AT" sz="1900" kern="1200" dirty="0">
            <a:latin typeface="Arial" panose="020B0604020202020204" pitchFamily="34" charset="0"/>
            <a:cs typeface="Arial" panose="020B0604020202020204" pitchFamily="34" charset="0"/>
          </a:endParaRPr>
        </a:p>
      </dsp:txBody>
      <dsp:txXfrm>
        <a:off x="6989177" y="1318047"/>
        <a:ext cx="2426204" cy="797068"/>
      </dsp:txXfrm>
    </dsp:sp>
    <dsp:sp modelId="{B17D2732-13FA-4215-BAE5-9DAFE4A99888}">
      <dsp:nvSpPr>
        <dsp:cNvPr id="0" name=""/>
        <dsp:cNvSpPr/>
      </dsp:nvSpPr>
      <dsp:spPr>
        <a:xfrm>
          <a:off x="6964379" y="2270170"/>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err="1">
              <a:latin typeface="Arial" panose="020B0604020202020204" pitchFamily="34" charset="0"/>
              <a:cs typeface="Arial" panose="020B0604020202020204" pitchFamily="34" charset="0"/>
            </a:rPr>
            <a:t>Telematiksysteme</a:t>
          </a:r>
          <a:r>
            <a:rPr lang="de-AT" sz="1900" kern="1200" dirty="0">
              <a:latin typeface="Arial" panose="020B0604020202020204" pitchFamily="34" charset="0"/>
              <a:cs typeface="Arial" panose="020B0604020202020204" pitchFamily="34" charset="0"/>
            </a:rPr>
            <a:t> im Schienenverkehr</a:t>
          </a:r>
        </a:p>
      </dsp:txBody>
      <dsp:txXfrm>
        <a:off x="6989177" y="2294968"/>
        <a:ext cx="2426204" cy="797068"/>
      </dsp:txXfrm>
    </dsp:sp>
    <dsp:sp modelId="{2D0EF588-0539-4CB9-829F-CFE8EE2E6A48}">
      <dsp:nvSpPr>
        <dsp:cNvPr id="0" name=""/>
        <dsp:cNvSpPr/>
      </dsp:nvSpPr>
      <dsp:spPr>
        <a:xfrm>
          <a:off x="6964379" y="3247091"/>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Interoperabilität</a:t>
          </a:r>
        </a:p>
      </dsp:txBody>
      <dsp:txXfrm>
        <a:off x="6989177" y="3271889"/>
        <a:ext cx="2426204" cy="797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5FB7E-113C-4A97-A0EB-78D60BAB04F9}">
      <dsp:nvSpPr>
        <dsp:cNvPr id="0" name=""/>
        <dsp:cNvSpPr/>
      </dsp:nvSpPr>
      <dsp:spPr>
        <a:xfrm>
          <a:off x="3225954" y="910252"/>
          <a:ext cx="6080263" cy="2942658"/>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E166AF-BAAB-4C81-81EE-AA94FC20CAD6}">
      <dsp:nvSpPr>
        <dsp:cNvPr id="0" name=""/>
        <dsp:cNvSpPr/>
      </dsp:nvSpPr>
      <dsp:spPr>
        <a:xfrm>
          <a:off x="3563711" y="1120850"/>
          <a:ext cx="2760958" cy="2815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ts val="1800"/>
            </a:spcAft>
            <a:buNone/>
          </a:pPr>
          <a:r>
            <a:rPr lang="de-DE" sz="1800" b="1" kern="1200" dirty="0">
              <a:latin typeface="Arial" panose="020B0604020202020204" pitchFamily="34" charset="0"/>
              <a:cs typeface="Arial" panose="020B0604020202020204" pitchFamily="34" charset="0"/>
            </a:rPr>
            <a:t>Vorteile</a:t>
          </a:r>
          <a:r>
            <a:rPr lang="de-DE" sz="1800" kern="1200" dirty="0">
              <a:latin typeface="Arial" panose="020B0604020202020204" pitchFamily="34" charset="0"/>
              <a:cs typeface="Arial" panose="020B0604020202020204" pitchFamily="34" charset="0"/>
            </a:rPr>
            <a:t>: </a:t>
          </a:r>
        </a:p>
        <a:p>
          <a:pPr marL="0" lvl="0" indent="0" algn="l" defTabSz="8001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Erhöhung der Fahrt- und Transportsicherheit</a:t>
          </a:r>
        </a:p>
        <a:p>
          <a:pPr marL="0" lvl="0" indent="0" algn="l" defTabSz="8001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Steigerung der Effizienz des Schienenverkehrs</a:t>
          </a:r>
        </a:p>
        <a:p>
          <a:pPr marL="0" lvl="0" indent="0" algn="l" defTabSz="8001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Optimierung logistischer Prozesse durch Transparenz </a:t>
          </a:r>
          <a:r>
            <a:rPr lang="de-DE" sz="1400" kern="1200" dirty="0">
              <a:latin typeface="Arial" panose="020B0604020202020204" pitchFamily="34" charset="0"/>
              <a:cs typeface="Arial" panose="020B0604020202020204" pitchFamily="34" charset="0"/>
            </a:rPr>
            <a:t>(z. B. verbesserte Disposition durch genaue Positions-</a:t>
          </a:r>
          <a:br>
            <a:rPr lang="de-DE" sz="1400" kern="1200" dirty="0">
              <a:latin typeface="Arial" panose="020B0604020202020204" pitchFamily="34" charset="0"/>
              <a:cs typeface="Arial" panose="020B0604020202020204" pitchFamily="34" charset="0"/>
            </a:rPr>
          </a:br>
          <a:r>
            <a:rPr lang="de-DE" sz="1400" kern="1200" dirty="0" err="1">
              <a:latin typeface="Arial" panose="020B0604020202020204" pitchFamily="34" charset="0"/>
              <a:cs typeface="Arial" panose="020B0604020202020204" pitchFamily="34" charset="0"/>
            </a:rPr>
            <a:t>bestimmung</a:t>
          </a:r>
          <a:r>
            <a:rPr lang="de-DE" sz="1400" kern="1200" dirty="0">
              <a:latin typeface="Arial" panose="020B0604020202020204" pitchFamily="34" charset="0"/>
              <a:cs typeface="Arial" panose="020B0604020202020204" pitchFamily="34" charset="0"/>
            </a:rPr>
            <a:t> vom Güterwagen)</a:t>
          </a:r>
          <a:endParaRPr lang="de-DE" sz="1600" kern="1200" dirty="0"/>
        </a:p>
      </dsp:txBody>
      <dsp:txXfrm>
        <a:off x="3563711" y="1120850"/>
        <a:ext cx="2760958" cy="2815672"/>
      </dsp:txXfrm>
    </dsp:sp>
    <dsp:sp modelId="{7531B9AB-B0A7-42BC-9070-8BCC7111E2A6}">
      <dsp:nvSpPr>
        <dsp:cNvPr id="0" name=""/>
        <dsp:cNvSpPr/>
      </dsp:nvSpPr>
      <dsp:spPr>
        <a:xfrm>
          <a:off x="6440637" y="1120850"/>
          <a:ext cx="2957420" cy="2815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ts val="1800"/>
            </a:spcAft>
            <a:buNone/>
          </a:pPr>
          <a:r>
            <a:rPr lang="de-DE" sz="1800" b="1" kern="1200" dirty="0">
              <a:latin typeface="Arial" panose="020B0604020202020204" pitchFamily="34" charset="0"/>
              <a:cs typeface="Arial" panose="020B0604020202020204" pitchFamily="34" charset="0"/>
            </a:rPr>
            <a:t>Nachteile</a:t>
          </a:r>
          <a:r>
            <a:rPr lang="de-DE" sz="1800" kern="1200" dirty="0">
              <a:latin typeface="Arial" panose="020B0604020202020204" pitchFamily="34" charset="0"/>
              <a:cs typeface="Arial" panose="020B0604020202020204" pitchFamily="34" charset="0"/>
            </a:rPr>
            <a:t>:</a:t>
          </a:r>
        </a:p>
        <a:p>
          <a:pPr marL="0" lvl="0" indent="0" algn="l" defTabSz="8001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Ungewisse Zukunft bestimmter Berufsbilder</a:t>
          </a:r>
        </a:p>
        <a:p>
          <a:pPr marL="0" lvl="0" indent="0" algn="l" defTabSz="8001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Fragen der Datensicherheit</a:t>
          </a:r>
        </a:p>
        <a:p>
          <a:pPr marL="0" lvl="0" indent="0" algn="l" defTabSz="8001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Hohe Investitionskosten</a:t>
          </a:r>
        </a:p>
      </dsp:txBody>
      <dsp:txXfrm>
        <a:off x="6440637" y="1120850"/>
        <a:ext cx="2957420" cy="2815672"/>
      </dsp:txXfrm>
    </dsp:sp>
    <dsp:sp modelId="{C67D77C1-033A-4947-920A-E022C963246D}">
      <dsp:nvSpPr>
        <dsp:cNvPr id="0" name=""/>
        <dsp:cNvSpPr/>
      </dsp:nvSpPr>
      <dsp:spPr>
        <a:xfrm>
          <a:off x="2568174" y="65231"/>
          <a:ext cx="1244458" cy="1244458"/>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7B4EBB-FD27-4D9C-93A9-3AA413A09FD1}">
      <dsp:nvSpPr>
        <dsp:cNvPr id="0" name=""/>
        <dsp:cNvSpPr/>
      </dsp:nvSpPr>
      <dsp:spPr>
        <a:xfrm>
          <a:off x="8669150" y="512769"/>
          <a:ext cx="1171255" cy="4013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4473F-4458-4C19-973E-598C0F148031}">
      <dsp:nvSpPr>
        <dsp:cNvPr id="0" name=""/>
        <dsp:cNvSpPr/>
      </dsp:nvSpPr>
      <dsp:spPr>
        <a:xfrm>
          <a:off x="6411356" y="1126870"/>
          <a:ext cx="732" cy="2689237"/>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156253" y="-785678"/>
          <a:ext cx="6107861" cy="6107861"/>
        </a:xfrm>
        <a:prstGeom prst="blockArc">
          <a:avLst>
            <a:gd name="adj1" fmla="val 18900000"/>
            <a:gd name="adj2" fmla="val 2700000"/>
            <a:gd name="adj3" fmla="val 35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635758" y="648084"/>
          <a:ext cx="5887085"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hu-HU" sz="2400" b="1" kern="1200" dirty="0">
              <a:latin typeface="Arial" panose="020B0604020202020204" pitchFamily="34" charset="0"/>
              <a:cs typeface="Arial" panose="020B0604020202020204" pitchFamily="34" charset="0"/>
            </a:rPr>
            <a:t>Trends</a:t>
          </a:r>
          <a:r>
            <a:rPr lang="de-AT" sz="2400" b="1" kern="1200" dirty="0">
              <a:latin typeface="Arial" panose="020B0604020202020204" pitchFamily="34" charset="0"/>
              <a:cs typeface="Arial" panose="020B0604020202020204" pitchFamily="34" charset="0"/>
            </a:rPr>
            <a:t> &amp; Innovationen im Schienengüterverkehr</a:t>
          </a:r>
          <a:endParaRPr lang="de-DE" sz="1600" b="1" kern="1200" noProof="0" dirty="0">
            <a:latin typeface="Arial" panose="020B0604020202020204" pitchFamily="34" charset="0"/>
            <a:cs typeface="Arial" panose="020B0604020202020204" pitchFamily="34" charset="0"/>
          </a:endParaRPr>
        </a:p>
      </dsp:txBody>
      <dsp:txXfrm>
        <a:off x="635758" y="648084"/>
        <a:ext cx="5887085" cy="1295988"/>
      </dsp:txXfrm>
    </dsp:sp>
    <dsp:sp modelId="{C2A52F33-F895-4B2F-BC4C-05306D79D5F7}">
      <dsp:nvSpPr>
        <dsp:cNvPr id="0" name=""/>
        <dsp:cNvSpPr/>
      </dsp:nvSpPr>
      <dsp:spPr>
        <a:xfrm>
          <a:off x="-42124" y="486086"/>
          <a:ext cx="1619985" cy="1619985"/>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AECBF35-7779-4F5A-90A6-34FF6558E718}">
      <dsp:nvSpPr>
        <dsp:cNvPr id="0" name=""/>
        <dsp:cNvSpPr/>
      </dsp:nvSpPr>
      <dsp:spPr>
        <a:xfrm>
          <a:off x="635758" y="2604301"/>
          <a:ext cx="5887085"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de-AT" sz="2400" b="1" kern="1200" dirty="0">
              <a:latin typeface="Arial" panose="020B0604020202020204" pitchFamily="34" charset="0"/>
              <a:cs typeface="Arial" panose="020B0604020202020204" pitchFamily="34" charset="0"/>
            </a:rPr>
            <a:t>Best Practices</a:t>
          </a:r>
          <a:endParaRPr lang="de-DE" sz="1600" b="1" kern="1200" noProof="0" dirty="0">
            <a:latin typeface="Arial" panose="020B0604020202020204" pitchFamily="34" charset="0"/>
            <a:cs typeface="Arial" panose="020B0604020202020204" pitchFamily="34" charset="0"/>
          </a:endParaRPr>
        </a:p>
      </dsp:txBody>
      <dsp:txXfrm>
        <a:off x="635758" y="2604301"/>
        <a:ext cx="5887085" cy="1295988"/>
      </dsp:txXfrm>
    </dsp:sp>
    <dsp:sp modelId="{778CB8F3-48B0-485B-8F03-E61C740FAFB1}">
      <dsp:nvSpPr>
        <dsp:cNvPr id="0" name=""/>
        <dsp:cNvSpPr/>
      </dsp:nvSpPr>
      <dsp:spPr>
        <a:xfrm>
          <a:off x="-42124" y="2430432"/>
          <a:ext cx="1619985" cy="1619985"/>
        </a:xfrm>
        <a:prstGeom prst="ellipse">
          <a:avLst/>
        </a:prstGeom>
        <a:solidFill>
          <a:schemeClr val="tx1">
            <a:lumMod val="50000"/>
            <a:lumOff val="50000"/>
          </a:schemeClr>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27CA7-35C1-49FF-A165-0DC68356D3D2}" type="datetimeFigureOut">
              <a:rPr lang="hu-HU" smtClean="0"/>
              <a:t>2019. 08. 09.</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FEF9A-DD08-4F3D-A992-3DA1E0F6A7B1}" type="slidenum">
              <a:rPr lang="hu-HU" smtClean="0"/>
              <a:t>‹Nr.›</a:t>
            </a:fld>
            <a:endParaRPr lang="hu-HU"/>
          </a:p>
        </p:txBody>
      </p:sp>
    </p:spTree>
    <p:extLst>
      <p:ext uri="{BB962C8B-B14F-4D97-AF65-F5344CB8AC3E}">
        <p14:creationId xmlns:p14="http://schemas.microsoft.com/office/powerpoint/2010/main" val="34013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E98FEF9A-DD08-4F3D-A992-3DA1E0F6A7B1}" type="slidenum">
              <a:rPr lang="hu-HU" smtClean="0"/>
              <a:t>1</a:t>
            </a:fld>
            <a:endParaRPr lang="hu-HU"/>
          </a:p>
        </p:txBody>
      </p:sp>
    </p:spTree>
    <p:extLst>
      <p:ext uri="{BB962C8B-B14F-4D97-AF65-F5344CB8AC3E}">
        <p14:creationId xmlns:p14="http://schemas.microsoft.com/office/powerpoint/2010/main" val="1473715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3028" rtl="0" eaLnBrk="1" fontAlgn="auto" latinLnBrk="0" hangingPunct="1">
              <a:lnSpc>
                <a:spcPct val="100000"/>
              </a:lnSpc>
              <a:spcBef>
                <a:spcPts val="0"/>
              </a:spcBef>
              <a:spcAft>
                <a:spcPts val="0"/>
              </a:spcAft>
              <a:buClrTx/>
              <a:buSzTx/>
              <a:buFontTx/>
              <a:buNone/>
              <a:tabLst/>
              <a:defRPr/>
            </a:pPr>
            <a:r>
              <a:rPr lang="de-DE" sz="1200" dirty="0"/>
              <a:t>Cargo Sous Terrain ist ein schweizerisches Konzept für ein nachhaltiges, automatisiertes Gesamtlogistiksystem, welches in einem unterirdischen Tunnelsystem Ballungsräume mit Produktions- und Logistikstandorten verbindet. Vorgesehen ist der Transport von Paletten und Behältern für Pakete, Stückgüter, Schüttgut und deren Zwischenlagerung und eine City Logistik-Lösung für die Verteilung auf der Last Mile.</a:t>
            </a:r>
          </a:p>
          <a:p>
            <a:pPr marL="0" marR="0" lvl="0" indent="0" algn="l" defTabSz="913028"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3028" rtl="0" eaLnBrk="1" fontAlgn="auto" latinLnBrk="0" hangingPunct="1">
              <a:lnSpc>
                <a:spcPct val="100000"/>
              </a:lnSpc>
              <a:spcBef>
                <a:spcPts val="0"/>
              </a:spcBef>
              <a:spcAft>
                <a:spcPts val="0"/>
              </a:spcAft>
              <a:buClrTx/>
              <a:buSzTx/>
              <a:buFontTx/>
              <a:buNone/>
              <a:tabLst/>
              <a:defRPr/>
            </a:pPr>
            <a:r>
              <a:rPr lang="de-DE" sz="1200" dirty="0"/>
              <a:t>Der Transport findet auf mehrspurigen Linien mittels vollautonomen,</a:t>
            </a:r>
            <a:r>
              <a:rPr lang="de-DE" sz="1200" baseline="0" dirty="0"/>
              <a:t> </a:t>
            </a:r>
            <a:r>
              <a:rPr lang="de-DE" sz="1200" dirty="0"/>
              <a:t>elektrobetriebenen Fahrzeugen auf Rädern statt, welche flexibel die Spur wechseln und sich nach Zieldestination gebündelt weiterbewegen</a:t>
            </a:r>
            <a:r>
              <a:rPr lang="de-DE" sz="1200" baseline="0" dirty="0"/>
              <a:t> können. Dies passiert mit 30 km/h 24/7. Die Fahrzeuge sollen Platz für zwei Europaletten bieten und sämtliche Güter transportieren, welche auf Paletten bereitgestellt werden können.</a:t>
            </a:r>
          </a:p>
          <a:p>
            <a:pPr marL="0" marR="0" lvl="0" indent="0" algn="l" defTabSz="913028" rtl="0" eaLnBrk="1" fontAlgn="auto" latinLnBrk="0" hangingPunct="1">
              <a:lnSpc>
                <a:spcPct val="100000"/>
              </a:lnSpc>
              <a:spcBef>
                <a:spcPts val="0"/>
              </a:spcBef>
              <a:spcAft>
                <a:spcPts val="0"/>
              </a:spcAft>
              <a:buClrTx/>
              <a:buSzTx/>
              <a:buFontTx/>
              <a:buNone/>
              <a:tabLst/>
              <a:defRPr/>
            </a:pPr>
            <a:endParaRPr lang="de-DE" sz="1200" baseline="0" dirty="0"/>
          </a:p>
          <a:p>
            <a:pPr marL="0" marR="0" lvl="0" indent="0" algn="l" defTabSz="913028" rtl="0" eaLnBrk="1" fontAlgn="auto" latinLnBrk="0" hangingPunct="1">
              <a:lnSpc>
                <a:spcPct val="100000"/>
              </a:lnSpc>
              <a:spcBef>
                <a:spcPts val="0"/>
              </a:spcBef>
              <a:spcAft>
                <a:spcPts val="0"/>
              </a:spcAft>
              <a:buClrTx/>
              <a:buSzTx/>
              <a:buFontTx/>
              <a:buNone/>
              <a:tabLst/>
              <a:defRPr/>
            </a:pPr>
            <a:r>
              <a:rPr lang="de-DE" sz="1200" baseline="0" dirty="0"/>
              <a:t>Kleinere Transporte werden im selben System mittels Deckenförderer mit der doppelten Geschwindigkeit (60 km/h) in beide Richtungen durchgeführt.</a:t>
            </a:r>
          </a:p>
          <a:p>
            <a:pPr marL="0" marR="0" lvl="0" indent="0" algn="l" defTabSz="913028" rtl="0" eaLnBrk="1" fontAlgn="auto" latinLnBrk="0" hangingPunct="1">
              <a:lnSpc>
                <a:spcPct val="100000"/>
              </a:lnSpc>
              <a:spcBef>
                <a:spcPts val="0"/>
              </a:spcBef>
              <a:spcAft>
                <a:spcPts val="0"/>
              </a:spcAft>
              <a:buClrTx/>
              <a:buSzTx/>
              <a:buFontTx/>
              <a:buNone/>
              <a:tabLst/>
              <a:defRPr/>
            </a:pPr>
            <a:endParaRPr lang="de-DE" sz="1200" baseline="0" dirty="0"/>
          </a:p>
          <a:p>
            <a:pPr marL="0" marR="0" lvl="0" indent="0" algn="l" defTabSz="913028" rtl="0" eaLnBrk="1" fontAlgn="auto" latinLnBrk="0" hangingPunct="1">
              <a:lnSpc>
                <a:spcPct val="100000"/>
              </a:lnSpc>
              <a:spcBef>
                <a:spcPts val="0"/>
              </a:spcBef>
              <a:spcAft>
                <a:spcPts val="0"/>
              </a:spcAft>
              <a:buClrTx/>
              <a:buSzTx/>
              <a:buFontTx/>
              <a:buNone/>
              <a:tabLst/>
              <a:defRPr/>
            </a:pPr>
            <a:r>
              <a:rPr lang="de-DE" sz="1200" baseline="0" dirty="0"/>
              <a:t>Auf den mittleren Spuren werden die Sendungen nach Zieldestinationen gebündelt. Das ergibt Vorteile bei der zugehörigen City Logistik Lösung, da die Lieferungen auch gebündelt verladen werden und gesamt weniger Verkehr in der Stadt verursachen, was bessere Effekte bezüglich Lärm, CO2-Ausstoß und anderen Emissionen mit sich bringt. Zusätzlich werden Retouren, Recyclinggut, etc. in entgegengesetzter Richtung gleich in die Routenführung miteingeplant, um die Fahrwege optimal ausnutzen zu können. Dies vermindert das Güterverkehrsaufkommen in dicht besiedelten Regionen und vermindert die Staubildung.</a:t>
            </a:r>
          </a:p>
          <a:p>
            <a:pPr marL="0" marR="0" lvl="0" indent="0" algn="l" defTabSz="913028" rtl="0" eaLnBrk="1" fontAlgn="auto" latinLnBrk="0" hangingPunct="1">
              <a:lnSpc>
                <a:spcPct val="100000"/>
              </a:lnSpc>
              <a:spcBef>
                <a:spcPts val="0"/>
              </a:spcBef>
              <a:spcAft>
                <a:spcPts val="0"/>
              </a:spcAft>
              <a:buClrTx/>
              <a:buSzTx/>
              <a:buFontTx/>
              <a:buNone/>
              <a:tabLst/>
              <a:defRPr/>
            </a:pPr>
            <a:endParaRPr lang="de-DE" sz="1200" baseline="0" dirty="0"/>
          </a:p>
          <a:p>
            <a:pPr marL="0" marR="0" lvl="0" indent="0" algn="l" defTabSz="913028" rtl="0" eaLnBrk="1" fontAlgn="auto" latinLnBrk="0" hangingPunct="1">
              <a:lnSpc>
                <a:spcPct val="100000"/>
              </a:lnSpc>
              <a:spcBef>
                <a:spcPts val="0"/>
              </a:spcBef>
              <a:spcAft>
                <a:spcPts val="0"/>
              </a:spcAft>
              <a:buClrTx/>
              <a:buSzTx/>
              <a:buFontTx/>
              <a:buNone/>
              <a:tabLst/>
              <a:defRPr/>
            </a:pPr>
            <a:r>
              <a:rPr lang="de-DE" sz="1200" baseline="0" dirty="0"/>
              <a:t>Geplant ist eine Teststrecke zwischen </a:t>
            </a:r>
            <a:r>
              <a:rPr lang="de-DE" sz="1200" baseline="0" dirty="0" err="1"/>
              <a:t>Härkingen</a:t>
            </a:r>
            <a:r>
              <a:rPr lang="de-DE" sz="1200" baseline="0" dirty="0"/>
              <a:t>/</a:t>
            </a:r>
            <a:r>
              <a:rPr lang="de-DE" sz="1200" baseline="0" dirty="0" err="1"/>
              <a:t>Niederbipp</a:t>
            </a:r>
            <a:r>
              <a:rPr lang="de-DE" sz="1200" baseline="0" dirty="0"/>
              <a:t> und Zürich mit einer Strecke von 67 km, folgen soll ein Ausbau des Tunnelsystems vom Bodensee bis zum </a:t>
            </a:r>
            <a:r>
              <a:rPr lang="de-DE" sz="1200" baseline="0" dirty="0" err="1"/>
              <a:t>Genfersee</a:t>
            </a:r>
            <a:r>
              <a:rPr lang="de-DE" sz="1200" baseline="0" dirty="0"/>
              <a:t> mit Ausläufern nach Basel, Luzern und Thun.</a:t>
            </a:r>
          </a:p>
          <a:p>
            <a:pPr marL="0" marR="0" lvl="0" indent="0" algn="l" defTabSz="913028" rtl="0" eaLnBrk="1" fontAlgn="auto" latinLnBrk="0" hangingPunct="1">
              <a:lnSpc>
                <a:spcPct val="100000"/>
              </a:lnSpc>
              <a:spcBef>
                <a:spcPts val="0"/>
              </a:spcBef>
              <a:spcAft>
                <a:spcPts val="0"/>
              </a:spcAft>
              <a:buClrTx/>
              <a:buSzTx/>
              <a:buFontTx/>
              <a:buNone/>
              <a:tabLst/>
              <a:defRPr/>
            </a:pPr>
            <a:endParaRPr lang="de-AT" sz="1200" dirty="0"/>
          </a:p>
          <a:p>
            <a:pPr defTabSz="913028">
              <a:defRPr/>
            </a:pPr>
            <a:endParaRPr lang="de-AT" dirty="0"/>
          </a:p>
          <a:p>
            <a:pPr defTabSz="913028">
              <a:defRPr/>
            </a:pPr>
            <a:r>
              <a:rPr lang="de-AT" dirty="0"/>
              <a:t>Quelle: </a:t>
            </a:r>
            <a:r>
              <a:rPr lang="en-GB" sz="1200" kern="1200" dirty="0">
                <a:solidFill>
                  <a:schemeClr val="tx1"/>
                </a:solidFill>
                <a:effectLst/>
                <a:latin typeface="+mn-lt"/>
                <a:ea typeface="+mn-ea"/>
                <a:cs typeface="+mn-cs"/>
              </a:rPr>
              <a:t>http://www.cargosousterrain.ch/de/hubs.html</a:t>
            </a:r>
          </a:p>
        </p:txBody>
      </p:sp>
      <p:sp>
        <p:nvSpPr>
          <p:cNvPr id="4" name="Dia számának helye 3"/>
          <p:cNvSpPr>
            <a:spLocks noGrp="1"/>
          </p:cNvSpPr>
          <p:nvPr>
            <p:ph type="sldNum" sz="quarter" idx="10"/>
          </p:nvPr>
        </p:nvSpPr>
        <p:spPr/>
        <p:txBody>
          <a:bodyPr/>
          <a:lstStyle/>
          <a:p>
            <a:fld id="{E98FEF9A-DD08-4F3D-A992-3DA1E0F6A7B1}" type="slidenum">
              <a:rPr lang="hu-HU" smtClean="0"/>
              <a:t>11</a:t>
            </a:fld>
            <a:endParaRPr lang="hu-HU"/>
          </a:p>
        </p:txBody>
      </p:sp>
    </p:spTree>
    <p:extLst>
      <p:ext uri="{BB962C8B-B14F-4D97-AF65-F5344CB8AC3E}">
        <p14:creationId xmlns:p14="http://schemas.microsoft.com/office/powerpoint/2010/main" val="190754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Im Gegensatz zur herkömmlichen Eisenbahn kann die Magnetschwebebahn ohne die Schienen zu berühren auf Geschwindigkeiten von über 400 km/h beschleunigen. Das wird durch den Einsatz von elektromagnetischen Wanderfeldern ermöglicht, die die Bahn in Schwebe bringt, sie steuert, antreibt und bremst. In China (Qingdao in der östlichen Provinz Shandong ) wurde bereits der Prototyp einer Magnetschwebebahn, die 600 km/schnell fahren kann, gezeigt.</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Die Realisierung von Magnetschwebebahnen ist mit hohen Investitionskosten verbunden, da sie die vorhandene Bahninfrastruktur nicht nutzen kann und eine neue Infrastruktur benötigt. Aus diesem Grund sollte die Planung einer Magnetschwebebahn auf strukturierten, glaubwürdigen Analysen und Fakten basieren. Nur dann kann eine solche Planung insgesamt gesellschaftlich sinnvoll und zukunftsförderlich sein. Durch die Spitzengeschwindigkeit der Magnetschwebebahn bildet sie die Lücke zwischen Eisenbahn – Flugzeug und eignet sich besonders gut für längere Strecken. </a:t>
            </a:r>
          </a:p>
          <a:p>
            <a:endParaRPr lang="de-DE" sz="1200" b="0" i="0" u="none" strike="noStrike" kern="1200" baseline="0" dirty="0">
              <a:solidFill>
                <a:schemeClr val="tx1"/>
              </a:solidFill>
              <a:latin typeface="+mn-lt"/>
              <a:ea typeface="+mn-ea"/>
              <a:cs typeface="+mn-cs"/>
            </a:endParaRPr>
          </a:p>
          <a:p>
            <a:r>
              <a:rPr lang="de-AT" sz="1200" b="0" i="0" u="none" strike="noStrike" kern="1200" baseline="0" dirty="0">
                <a:solidFill>
                  <a:schemeClr val="tx1"/>
                </a:solidFill>
                <a:latin typeface="+mn-lt"/>
                <a:ea typeface="+mn-ea"/>
                <a:cs typeface="+mn-cs"/>
              </a:rPr>
              <a:t>Vorteile: </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Benötigt bei Trassierung weniger Platz als bei herkömmlichen Eisenbahnen9 </a:t>
            </a:r>
          </a:p>
          <a:p>
            <a:pPr marL="171450" indent="-171450">
              <a:buFont typeface="Arial" panose="020B0604020202020204" pitchFamily="34" charset="0"/>
              <a:buChar char="•"/>
            </a:pPr>
            <a:r>
              <a:rPr lang="de-AT" sz="1200" b="0" i="0" u="none" strike="noStrike" kern="1200" baseline="0" dirty="0">
                <a:solidFill>
                  <a:schemeClr val="tx1"/>
                </a:solidFill>
                <a:latin typeface="+mn-lt"/>
                <a:ea typeface="+mn-ea"/>
                <a:cs typeface="+mn-cs"/>
              </a:rPr>
              <a:t>Energieverbrauch geringer </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Bei hohen Geschwindigkeiten leiser als Eisenbahnen </a:t>
            </a:r>
          </a:p>
          <a:p>
            <a:pPr marL="171450" indent="-171450">
              <a:buFont typeface="Arial" panose="020B0604020202020204" pitchFamily="34" charset="0"/>
              <a:buChar char="•"/>
            </a:pPr>
            <a:r>
              <a:rPr lang="de-AT" sz="1200" b="0" i="0" u="none" strike="noStrike" kern="1200" baseline="0" dirty="0">
                <a:solidFill>
                  <a:schemeClr val="tx1"/>
                </a:solidFill>
                <a:latin typeface="+mn-lt"/>
                <a:ea typeface="+mn-ea"/>
                <a:cs typeface="+mn-cs"/>
              </a:rPr>
              <a:t>Hohe Beschleunigungen möglich </a:t>
            </a:r>
          </a:p>
          <a:p>
            <a:pPr marL="171450" indent="-171450">
              <a:buFont typeface="Arial" panose="020B0604020202020204" pitchFamily="34" charset="0"/>
              <a:buChar char="•"/>
            </a:pPr>
            <a:r>
              <a:rPr lang="de-AT" sz="1200" b="0" i="0" u="none" strike="noStrike" kern="1200" baseline="0" dirty="0">
                <a:solidFill>
                  <a:schemeClr val="tx1"/>
                </a:solidFill>
                <a:latin typeface="+mn-lt"/>
                <a:ea typeface="+mn-ea"/>
                <a:cs typeface="+mn-cs"/>
              </a:rPr>
              <a:t>Kürzere Reisezeiten</a:t>
            </a:r>
          </a:p>
          <a:p>
            <a:r>
              <a:rPr lang="de-AT" sz="1200" b="0" i="0" u="none" strike="noStrike" kern="1200" baseline="0" dirty="0">
                <a:solidFill>
                  <a:schemeClr val="tx1"/>
                </a:solidFill>
                <a:latin typeface="+mn-lt"/>
                <a:ea typeface="+mn-ea"/>
                <a:cs typeface="+mn-cs"/>
              </a:rPr>
              <a:t> </a:t>
            </a:r>
          </a:p>
          <a:p>
            <a:r>
              <a:rPr lang="de-AT" sz="1200" b="0" i="0" u="none" strike="noStrike" kern="1200" baseline="0" dirty="0">
                <a:solidFill>
                  <a:schemeClr val="tx1"/>
                </a:solidFill>
                <a:latin typeface="+mn-lt"/>
                <a:ea typeface="+mn-ea"/>
                <a:cs typeface="+mn-cs"/>
              </a:rPr>
              <a:t>Nachteile: </a:t>
            </a:r>
          </a:p>
          <a:p>
            <a:pPr marL="171450" indent="-171450">
              <a:buFont typeface="Arial" panose="020B0604020202020204" pitchFamily="34" charset="0"/>
              <a:buChar char="•"/>
            </a:pPr>
            <a:r>
              <a:rPr lang="de-AT" sz="1200" b="0" i="0" u="none" strike="noStrike" kern="1200" baseline="0" dirty="0">
                <a:solidFill>
                  <a:schemeClr val="tx1"/>
                </a:solidFill>
                <a:latin typeface="+mn-lt"/>
                <a:ea typeface="+mn-ea"/>
                <a:cs typeface="+mn-cs"/>
              </a:rPr>
              <a:t>Für schweren Güterverkehr ungeeignet </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Kann nicht auf vorhandener Bahninfrastruktur eingesetzt werden </a:t>
            </a:r>
          </a:p>
          <a:p>
            <a:pPr marL="171450" indent="-171450">
              <a:buFont typeface="Arial" panose="020B0604020202020204" pitchFamily="34" charset="0"/>
              <a:buChar char="•"/>
            </a:pPr>
            <a:r>
              <a:rPr lang="de-AT" sz="1200" b="0" i="0" u="none" strike="noStrike" kern="1200" baseline="0" dirty="0">
                <a:solidFill>
                  <a:schemeClr val="tx1"/>
                </a:solidFill>
                <a:latin typeface="+mn-lt"/>
                <a:ea typeface="+mn-ea"/>
                <a:cs typeface="+mn-cs"/>
              </a:rPr>
              <a:t>Keine Intermodalität möglich </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Hohe Investitionskosten 12-55 M/km (Vergleich: High Speed Rail 6-25M/km)</a:t>
            </a:r>
          </a:p>
          <a:p>
            <a:pPr marL="171450" indent="-171450">
              <a:buFont typeface="Arial" panose="020B0604020202020204" pitchFamily="34" charset="0"/>
              <a:buChar char="•"/>
            </a:pPr>
            <a:endParaRPr lang="de-DE"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de-DE" sz="1200" b="0" i="0" u="none" strike="noStrike" kern="1200" baseline="0" dirty="0">
                <a:solidFill>
                  <a:schemeClr val="tx1"/>
                </a:solidFill>
                <a:latin typeface="+mn-lt"/>
                <a:ea typeface="+mn-ea"/>
                <a:cs typeface="+mn-cs"/>
              </a:rPr>
              <a:t>Quellen:</a:t>
            </a:r>
          </a:p>
          <a:p>
            <a:pPr marL="0" indent="0">
              <a:buFont typeface="Arial" panose="020B0604020202020204" pitchFamily="34" charset="0"/>
              <a:buNone/>
            </a:pPr>
            <a:r>
              <a:rPr lang="hu-HU" sz="1200" kern="1200" dirty="0">
                <a:solidFill>
                  <a:schemeClr val="tx1"/>
                </a:solidFill>
                <a:effectLst/>
                <a:latin typeface="+mn-lt"/>
                <a:ea typeface="+mn-ea"/>
                <a:cs typeface="+mn-cs"/>
              </a:rPr>
              <a:t>Vgl. Uhlenbrock/Nordmeier/Schlichting (2000), S.1.</a:t>
            </a:r>
            <a:r>
              <a:rPr lang="de-DE" sz="1200" b="0" i="0" u="none" strike="noStrike" kern="1200" baseline="0" dirty="0">
                <a:solidFill>
                  <a:schemeClr val="tx1"/>
                </a:solidFill>
                <a:latin typeface="+mn-lt"/>
                <a:ea typeface="+mn-ea"/>
                <a:cs typeface="+mn-cs"/>
              </a:rPr>
              <a:t>  Vgl. Stern (2019), online. </a:t>
            </a:r>
            <a:r>
              <a:rPr lang="en-US" sz="1200" b="0" i="0" u="none" strike="noStrike" kern="1200" baseline="0" dirty="0" err="1">
                <a:solidFill>
                  <a:schemeClr val="tx1"/>
                </a:solidFill>
                <a:latin typeface="+mn-lt"/>
                <a:ea typeface="+mn-ea"/>
                <a:cs typeface="+mn-cs"/>
              </a:rPr>
              <a:t>Vgl</a:t>
            </a:r>
            <a:r>
              <a:rPr lang="en-US" sz="1200" b="0" i="0" u="none" strike="noStrike" kern="1200" baseline="0" dirty="0">
                <a:solidFill>
                  <a:schemeClr val="tx1"/>
                </a:solidFill>
                <a:latin typeface="+mn-lt"/>
                <a:ea typeface="+mn-ea"/>
                <a:cs typeface="+mn-cs"/>
              </a:rPr>
              <a:t>. The International Maglev Board </a:t>
            </a:r>
            <a:r>
              <a:rPr lang="en-US" sz="1200" b="0" i="0" u="none" strike="noStrike" kern="1200" baseline="0" dirty="0" err="1">
                <a:solidFill>
                  <a:schemeClr val="tx1"/>
                </a:solidFill>
                <a:latin typeface="+mn-lt"/>
                <a:ea typeface="+mn-ea"/>
                <a:cs typeface="+mn-cs"/>
              </a:rPr>
              <a:t>e.V</a:t>
            </a:r>
            <a:r>
              <a:rPr lang="en-US" sz="1200" b="0" i="0" u="none" strike="noStrike" kern="1200" baseline="0" dirty="0">
                <a:solidFill>
                  <a:schemeClr val="tx1"/>
                </a:solidFill>
                <a:latin typeface="+mn-lt"/>
                <a:ea typeface="+mn-ea"/>
                <a:cs typeface="+mn-cs"/>
              </a:rPr>
              <a:t>. (2018) online</a:t>
            </a:r>
            <a:endParaRPr lang="de-DE" sz="1200" b="0" i="0" u="none" strike="noStrike" kern="1200" baseline="0" dirty="0">
              <a:solidFill>
                <a:schemeClr val="tx1"/>
              </a:solidFill>
              <a:latin typeface="+mn-lt"/>
              <a:ea typeface="+mn-ea"/>
              <a:cs typeface="+mn-cs"/>
            </a:endParaRPr>
          </a:p>
          <a:p>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12</a:t>
            </a:fld>
            <a:endParaRPr lang="hu-HU"/>
          </a:p>
        </p:txBody>
      </p:sp>
    </p:spTree>
    <p:extLst>
      <p:ext uri="{BB962C8B-B14F-4D97-AF65-F5344CB8AC3E}">
        <p14:creationId xmlns:p14="http://schemas.microsoft.com/office/powerpoint/2010/main" val="382699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de-AT" dirty="0"/>
          </a:p>
          <a:p>
            <a:r>
              <a:rPr lang="hu-HU" sz="1200" kern="1200" dirty="0">
                <a:solidFill>
                  <a:schemeClr val="tx1"/>
                </a:solidFill>
                <a:effectLst/>
                <a:latin typeface="+mn-lt"/>
                <a:ea typeface="+mn-ea"/>
                <a:cs typeface="+mn-cs"/>
              </a:rPr>
              <a:t>Eine moderne Infrastruktur ist die Voraussetzung </a:t>
            </a:r>
            <a:r>
              <a:rPr lang="de-AT" sz="1200" kern="1200" dirty="0">
                <a:solidFill>
                  <a:schemeClr val="tx1"/>
                </a:solidFill>
                <a:effectLst/>
                <a:latin typeface="+mn-lt"/>
                <a:ea typeface="+mn-ea"/>
                <a:cs typeface="+mn-cs"/>
              </a:rPr>
              <a:t>für </a:t>
            </a:r>
            <a:r>
              <a:rPr lang="hu-HU" sz="1200" kern="1200" dirty="0">
                <a:solidFill>
                  <a:schemeClr val="tx1"/>
                </a:solidFill>
                <a:effectLst/>
                <a:latin typeface="+mn-lt"/>
                <a:ea typeface="+mn-ea"/>
                <a:cs typeface="+mn-cs"/>
              </a:rPr>
              <a:t>effizienteren Schienenverkehr. Die Verkehrsprognose 2025+ rechnet mit steigendem Verkehrsaufkommen in Österreich. Dieser prognostizierten Verkehrszuwachs sollte primär auf der Schiene abgewickelt werden. Deshalb ist eine leistungsfähige Bahn von zentraler Bedeutung für das Verkehrssystem. Mehr Züge, kürzere Fahrzeiten und modernere Bahnhöfe und Terminals sollen die Marktposition der Schiene stärken. Investitionen in das Schienennetz schaffen die Voraussetzung für Taktverkehre im Personenverkehr mit stabilen und pünktlichen Fahrzeiten, unterstützen die Verlagerung des Güterverkehrs auf die Schiene und tragen somit zur Reduktion von CO2-Emissionen bei. Dadurch soll die Bahn attraktiver und leistungsfähiger werden und stellen sicher, die prognostizierte Nachfrage im Güter- und Personenverkehr zu bewältigen.</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Einen wichtiger Beitrag zur Steigerung der Attraktivität und der Wettbewerbsfähigkeit der Bahn stellt die Erhöhung der Qualität des KundInnenservices dar. Im folgenden werden ein entsprechendes Beispiel aus dem Güterverkehr sowie aus dem Personenverkehr vorgestellt.</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Kapazitätsbuchungssystem für den Schienengüterverkehr Rail Cargo</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Dieses Projekt beschreibt die Entwicklung eines Buchungssystems für den Schienengüterverkehr der Rail Cargo. Der Fokus liegt dabei auf die Transporte im Einzelwagenverkehr. Das webbasierte Portal ermöglicht es dem/der Kunden/in strecken- und datumsspezifische Transportinformationen in Echtzeit abzurufen. Die Rail Cargo Group profitiert von der Optimierung der Planung sowie besseren Auslastung durch eine rechtzeitige Buchung von benötigtem Volumen durch den/die Kunden/in. Somit ist es dem Unternehmen möglich, die Flexibilität und die Qualität der Transporte zu erhöhen und den Nutzen der KundInnen zu steigern. Ziel der Einführung des Kapazitätsbuchungssystems ist das bestehende Schienenproduktionssystem hinsichtlich Qualität, Pünktlichkeit und Wirtschaftlichkeit zu verbessern, um die Attraktivität des Schienengüterverkehrs zu steigern und mehr Güterverkehr von der Straße auf die Schiene zu verlagern</a:t>
            </a:r>
            <a:endParaRPr lang="de-AT" dirty="0"/>
          </a:p>
          <a:p>
            <a:endParaRPr lang="de-AT" dirty="0"/>
          </a:p>
          <a:p>
            <a:endParaRPr lang="de-AT" dirty="0"/>
          </a:p>
          <a:p>
            <a:r>
              <a:rPr lang="de-AT" dirty="0"/>
              <a:t>Quellen:</a:t>
            </a:r>
          </a:p>
          <a:p>
            <a:r>
              <a:rPr lang="hu-HU" sz="1200" kern="1200" dirty="0">
                <a:solidFill>
                  <a:schemeClr val="tx1"/>
                </a:solidFill>
                <a:effectLst/>
                <a:latin typeface="+mn-lt"/>
                <a:ea typeface="+mn-ea"/>
                <a:cs typeface="+mn-cs"/>
              </a:rPr>
              <a:t>Vgl. ÖBB Infrastruktur (2019), online.</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Vgl. Österreichische Verkehrszeitung (2013) online.</a:t>
            </a:r>
            <a:endParaRPr lang="de-AT" dirty="0"/>
          </a:p>
          <a:p>
            <a:r>
              <a:rPr lang="hu-HU" sz="1200" kern="1200" dirty="0">
                <a:solidFill>
                  <a:schemeClr val="tx1"/>
                </a:solidFill>
                <a:effectLst/>
                <a:latin typeface="+mn-lt"/>
                <a:ea typeface="+mn-ea"/>
                <a:cs typeface="+mn-cs"/>
              </a:rPr>
              <a:t>Vgl. Wegfinder (2017), online.</a:t>
            </a:r>
            <a:endParaRPr lang="de-AT"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E98FEF9A-DD08-4F3D-A992-3DA1E0F6A7B1}" type="slidenum">
              <a:rPr lang="hu-HU" smtClean="0"/>
              <a:t>13</a:t>
            </a:fld>
            <a:endParaRPr lang="hu-HU"/>
          </a:p>
        </p:txBody>
      </p:sp>
    </p:spTree>
    <p:extLst>
      <p:ext uri="{BB962C8B-B14F-4D97-AF65-F5344CB8AC3E}">
        <p14:creationId xmlns:p14="http://schemas.microsoft.com/office/powerpoint/2010/main" val="1220168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Telematiksysteme beschreiben in der Regel autarke Systeme, die über einen längeren Zeitraum ohne Energienachspeisung arbeiten, mit der Außenwelt kommunizieren und sich selbst über GPS orten können. Durch Telematik können maßgeschneiderte Lösungen erarbeitet und Kundenanforderungen zuverlässig erfüllt werden. So können Güterwagons bzw. Container mit hochwertigen Waren in Echtzeit verfolgt werden. Solarbetriebene Ortungsgeräte werden dafür auf die jeweiligen Waggons montiert und liefern via Satelliten (GPS) Positionsdaten. Parallel werden von modernen Diagnosesystemen Parameter wie Fahrplanabweichungen gemessen. Auch individuell gewünschte Sensordaten über Ladezustand, Temperatur, Türöffnungen oder Vibrationen können mit den GPS-Positionsdaten verknüpft und telematisch übermittelt werden. Die Abfrage der Daten kann an jedem internetfähigen PC oder Mobiltelefon erfolgen. Das automatisierte Abweichungsmanagement und das frühzeitige Erkennen von Problemen ermöglichen dem Logistiker kurzfristige Maßnahmen zu setzen.</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Mit dem Einsatz von Telematiksystemen nehmen LokomotivführerInnen eine Vielzahl von Aufsichts- und Managementkontrollen ein. Diese reichen von direkter manueller Bedienung des Zuges bis hin zu weitestgehend autonomer Betriebsführung, wo eine aktive Rolle des Fahrers nur noch minimal gegeben ist.</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Quellen:</a:t>
            </a:r>
          </a:p>
          <a:p>
            <a:r>
              <a:rPr lang="hu-HU" sz="1200" kern="1200" dirty="0">
                <a:solidFill>
                  <a:schemeClr val="tx1"/>
                </a:solidFill>
                <a:effectLst/>
                <a:latin typeface="+mn-lt"/>
                <a:ea typeface="+mn-ea"/>
                <a:cs typeface="+mn-cs"/>
              </a:rPr>
              <a:t>Vgl. Bergaus/Stottok (2010) S.28.</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Vgl. VCÖ – Mobilität mit Zukunft (2010) online.</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Vgl. Bergaus/Stottok (2010) S.200.</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Vgl. Ebeling et al. (2005) S.17.</a:t>
            </a:r>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14</a:t>
            </a:fld>
            <a:endParaRPr lang="hu-HU"/>
          </a:p>
        </p:txBody>
      </p:sp>
    </p:spTree>
    <p:extLst>
      <p:ext uri="{BB962C8B-B14F-4D97-AF65-F5344CB8AC3E}">
        <p14:creationId xmlns:p14="http://schemas.microsoft.com/office/powerpoint/2010/main" val="177646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a:t>Der europäische Schienenverkehr wird noch immer durch historisch gewachsene nationale Systeme behindert. Dadurch ergeben sich im </a:t>
            </a:r>
            <a:r>
              <a:rPr lang="de-DE" dirty="0"/>
              <a:t>grenzüberschreitenden Schienenverkehr Wettbewerbsnachteile im Vergleich zu den konkurrierenden Verkehrsträgern. Verschiedene Energieversorgungen in den Ländern erfordern oftmals an Grenzbahnhöfen einen zeitaufwendigen Lokwechsel. Darüber hinaus verfügen einige Länder, wie beispielsweise Russland, die Ukraine, Kasachstan oder aber auch Spanien, über die Breitspur. Abweichende Spurweiten machen ein Umladen der Güter bzw. das </a:t>
            </a:r>
            <a:r>
              <a:rPr lang="de-DE" dirty="0" err="1"/>
              <a:t>Umspuren</a:t>
            </a:r>
            <a:r>
              <a:rPr lang="de-DE" dirty="0"/>
              <a:t> des kompletten Zuges erforderlich. Dazu kommen unterschiedliche Zugsicherungssysteme. </a:t>
            </a:r>
          </a:p>
          <a:p>
            <a:endParaRPr lang="de-DE" dirty="0"/>
          </a:p>
          <a:p>
            <a:r>
              <a:rPr lang="de-DE" dirty="0"/>
              <a:t>Die Beseitigung von Hindernissen des grenzüberschreitenden Verkehrs und die weitergehende Harmonisierung nationaler Anforderungen gehören zu den wesentlichen verkehrspolitischen Zielen der Europäischen Union. D.h. Infrastruktureinrichtungen, Zugsicherungs- und </a:t>
            </a:r>
            <a:r>
              <a:rPr lang="de-DE" dirty="0" err="1"/>
              <a:t>Signalgebungssysteme</a:t>
            </a:r>
            <a:r>
              <a:rPr lang="de-DE" dirty="0"/>
              <a:t> sowie die technische Ausstattung von Triebfahrzeugen</a:t>
            </a:r>
            <a:r>
              <a:rPr lang="de-AT" dirty="0"/>
              <a:t> sollen vereinheitlicht werden.</a:t>
            </a:r>
          </a:p>
          <a:p>
            <a:r>
              <a:rPr lang="de-DE" dirty="0"/>
              <a:t>Ein Schritt in Richtung Harmonisierung ist die Verwendung des europäischen Zugbeeinflussungssystems ETCS (European Train Control System). ETCS überwacht die örtlich zulässige Höchstgeschwindigkeit, die korrekte Fahrtstrecke und -richtung sowie die Eignung des Zuges für die Strecke und soll in Europa eine Vielzahl an Zugbeeinflussungssystemen harmonisieren.</a:t>
            </a:r>
          </a:p>
          <a:p>
            <a:endParaRPr lang="de-DE" dirty="0"/>
          </a:p>
          <a:p>
            <a:r>
              <a:rPr lang="de-DE" dirty="0"/>
              <a:t>Quellen: Vgl. Rail Cargo Group (2018), online; Vgl. Stoll et al. (2017), S. 36ff.</a:t>
            </a:r>
            <a:endParaRPr lang="de-AT" dirty="0"/>
          </a:p>
          <a:p>
            <a:endParaRPr lang="de-AT" dirty="0"/>
          </a:p>
          <a:p>
            <a:endParaRPr lang="de-AT" dirty="0"/>
          </a:p>
          <a:p>
            <a:r>
              <a:rPr lang="de-AT" dirty="0"/>
              <a:t>Bildquelle: https://blog.railcargo.com/artikel/eisenbahn-einfach-erklaert-interoperabilitaet.html</a:t>
            </a:r>
          </a:p>
        </p:txBody>
      </p:sp>
      <p:sp>
        <p:nvSpPr>
          <p:cNvPr id="4" name="Dia számának helye 3"/>
          <p:cNvSpPr>
            <a:spLocks noGrp="1"/>
          </p:cNvSpPr>
          <p:nvPr>
            <p:ph type="sldNum" sz="quarter" idx="10"/>
          </p:nvPr>
        </p:nvSpPr>
        <p:spPr/>
        <p:txBody>
          <a:bodyPr/>
          <a:lstStyle/>
          <a:p>
            <a:fld id="{E98FEF9A-DD08-4F3D-A992-3DA1E0F6A7B1}" type="slidenum">
              <a:rPr lang="hu-HU" smtClean="0"/>
              <a:t>15</a:t>
            </a:fld>
            <a:endParaRPr lang="hu-HU"/>
          </a:p>
        </p:txBody>
      </p:sp>
    </p:spTree>
    <p:extLst>
      <p:ext uri="{BB962C8B-B14F-4D97-AF65-F5344CB8AC3E}">
        <p14:creationId xmlns:p14="http://schemas.microsoft.com/office/powerpoint/2010/main" val="4001853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Auf Österreichs Bahnnetz verkehren noch mehrere Dieselloks, da ein Teil des Netzes (noch) nicht elektrifiziert ist. Ein Großteil davon wird jedoch im Rahmenplan des </a:t>
            </a:r>
            <a:r>
              <a:rPr lang="de-DE" sz="1200" b="0" i="0" u="none" strike="noStrike" kern="1200" baseline="0" dirty="0" err="1">
                <a:solidFill>
                  <a:schemeClr val="tx1"/>
                </a:solidFill>
                <a:latin typeface="+mn-lt"/>
                <a:ea typeface="+mn-ea"/>
                <a:cs typeface="+mn-cs"/>
              </a:rPr>
              <a:t>bmvit</a:t>
            </a:r>
            <a:r>
              <a:rPr lang="de-DE" sz="1200" b="0" i="0" u="none" strike="noStrike" kern="1200" baseline="0" dirty="0">
                <a:solidFill>
                  <a:schemeClr val="tx1"/>
                </a:solidFill>
                <a:latin typeface="+mn-lt"/>
                <a:ea typeface="+mn-ea"/>
                <a:cs typeface="+mn-cs"/>
              </a:rPr>
              <a:t> elektrifiziert, um so die Zahl der Dieselzüge zu minimieren und umweltfreundlicher durch Österreich zu fahren. Um aber bereits jetzt schon Maßnahmen zu treffen, wurde von Siemens ein völlig neuer Zug entwickelt – der </a:t>
            </a:r>
            <a:r>
              <a:rPr lang="de-DE" sz="1200" b="0" i="0" u="none" strike="noStrike" kern="1200" baseline="0" dirty="0" err="1">
                <a:solidFill>
                  <a:schemeClr val="tx1"/>
                </a:solidFill>
                <a:latin typeface="+mn-lt"/>
                <a:ea typeface="+mn-ea"/>
                <a:cs typeface="+mn-cs"/>
              </a:rPr>
              <a:t>Cityjet</a:t>
            </a:r>
            <a:r>
              <a:rPr lang="de-DE" sz="1200" b="0" i="0" u="none" strike="noStrike" kern="1200" baseline="0" dirty="0">
                <a:solidFill>
                  <a:schemeClr val="tx1"/>
                </a:solidFill>
                <a:latin typeface="+mn-lt"/>
                <a:ea typeface="+mn-ea"/>
                <a:cs typeface="+mn-cs"/>
              </a:rPr>
              <a:t> Eco. Es handelt sich dabei um den weltweit ersten elektrohybriden Zug mit Batterieantrieb. Der Zug nimmt somit auf der elektrifizierten Strecke Energie über den Stromabnehmer auf und speichert diese anschließend in Akkus ab. Diese Energie wird dann auf nicht-elektrifizierten Strecken genutzt, indem die Akkus das gesamte Energieversorgungssystem des Zuges speisen. Mit diesen Akkus hat der </a:t>
            </a:r>
            <a:r>
              <a:rPr lang="de-DE" sz="1200" b="0" i="0" u="none" strike="noStrike" kern="1200" baseline="0" dirty="0" err="1">
                <a:solidFill>
                  <a:schemeClr val="tx1"/>
                </a:solidFill>
                <a:latin typeface="+mn-lt"/>
                <a:ea typeface="+mn-ea"/>
                <a:cs typeface="+mn-cs"/>
              </a:rPr>
              <a:t>Cityjet</a:t>
            </a:r>
            <a:r>
              <a:rPr lang="de-DE" sz="1200" b="0" i="0" u="none" strike="noStrike" kern="1200" baseline="0" dirty="0">
                <a:solidFill>
                  <a:schemeClr val="tx1"/>
                </a:solidFill>
                <a:latin typeface="+mn-lt"/>
                <a:ea typeface="+mn-ea"/>
                <a:cs typeface="+mn-cs"/>
              </a:rPr>
              <a:t> Eco eine Reichweite von rund 80 Kilometern, dann muss er wieder unter die Stromleitung. </a:t>
            </a:r>
          </a:p>
          <a:p>
            <a:r>
              <a:rPr lang="de-DE" sz="1200" b="0" i="0" u="none" strike="noStrike" kern="1200" baseline="0" dirty="0">
                <a:solidFill>
                  <a:schemeClr val="tx1"/>
                </a:solidFill>
                <a:latin typeface="+mn-lt"/>
                <a:ea typeface="+mn-ea"/>
                <a:cs typeface="+mn-cs"/>
              </a:rPr>
              <a:t>Eine spezielle Kühlung der Akkus ist notwendig, um die maximale Geschwindigkeit von 140 km/h erreichen zu können. Der Antrieb braucht dabei nicht so viel Energie, denn der meiste Strom fließt in Beleuchtung, Klimaanlage, Wifi etc. Die Kühlung ist auch wichtig für die Erhöhung der Akku-Lebensdauer auf 15 Jahre, denn so müssten sie über die Gesamtnutzungsdauer des Zuges nur einmal gewechselt werden. </a:t>
            </a:r>
          </a:p>
          <a:p>
            <a:r>
              <a:rPr lang="de-DE" sz="1200" b="0" i="0" u="none" strike="noStrike" kern="1200" baseline="0" dirty="0">
                <a:solidFill>
                  <a:schemeClr val="tx1"/>
                </a:solidFill>
                <a:latin typeface="+mn-lt"/>
                <a:ea typeface="+mn-ea"/>
                <a:cs typeface="+mn-cs"/>
              </a:rPr>
              <a:t>Der Zug existiert zurzeit nur als Prototyp, in den nächsten Monaten wird er in der Praxis geprüft und zur Serienreife weiterentwickelt. Der erste Einsatz im Fahrgastbetrieb soll voraussichtlich in der zweiten Jahreshälfte 2019 erfolgen. Präsentiert wurde das Projekt auch im Rahmen der InnoTrans 2018 in Berlin.</a:t>
            </a:r>
            <a:endParaRPr lang="de-AT" dirty="0"/>
          </a:p>
          <a:p>
            <a:endParaRPr lang="de-AT" dirty="0"/>
          </a:p>
          <a:p>
            <a:r>
              <a:rPr lang="de-AT" dirty="0"/>
              <a:t>Quelle: </a:t>
            </a:r>
            <a:r>
              <a:rPr lang="de-DE" sz="1200" dirty="0" err="1"/>
              <a:t>Leadersnet</a:t>
            </a:r>
            <a:r>
              <a:rPr lang="de-DE" sz="1200" dirty="0"/>
              <a:t> (2018), online.</a:t>
            </a:r>
          </a:p>
          <a:p>
            <a:endParaRPr lang="de-DE" sz="1200" dirty="0"/>
          </a:p>
          <a:p>
            <a:r>
              <a:rPr lang="de-DE" sz="1200" dirty="0"/>
              <a:t>Bildquelle: </a:t>
            </a:r>
            <a:r>
              <a:rPr lang="de-AT" sz="1200" b="0" i="0" u="none" strike="noStrike" kern="1200" baseline="0" dirty="0">
                <a:solidFill>
                  <a:schemeClr val="tx1"/>
                </a:solidFill>
                <a:latin typeface="+mn-lt"/>
                <a:ea typeface="+mn-ea"/>
                <a:cs typeface="+mn-cs"/>
              </a:rPr>
              <a:t>Railway Technology (2018), online.</a:t>
            </a:r>
            <a:endParaRPr lang="de-DE" sz="1200" dirty="0"/>
          </a:p>
          <a:p>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17</a:t>
            </a:fld>
            <a:endParaRPr lang="hu-HU"/>
          </a:p>
        </p:txBody>
      </p:sp>
    </p:spTree>
    <p:extLst>
      <p:ext uri="{BB962C8B-B14F-4D97-AF65-F5344CB8AC3E}">
        <p14:creationId xmlns:p14="http://schemas.microsoft.com/office/powerpoint/2010/main" val="2449546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Mit der Innovation des modularen und flexiblen Güterwagens </a:t>
            </a:r>
            <a:r>
              <a:rPr lang="de-DE" sz="1200" b="0" i="0" u="none" strike="noStrike" kern="1200" baseline="0" dirty="0" err="1">
                <a:solidFill>
                  <a:schemeClr val="tx1"/>
                </a:solidFill>
                <a:latin typeface="+mn-lt"/>
                <a:ea typeface="+mn-ea"/>
                <a:cs typeface="+mn-cs"/>
              </a:rPr>
              <a:t>TransANT</a:t>
            </a:r>
            <a:r>
              <a:rPr lang="de-DE" sz="1200" b="0" i="0" u="none" strike="noStrike" kern="1200" baseline="0" dirty="0">
                <a:solidFill>
                  <a:schemeClr val="tx1"/>
                </a:solidFill>
                <a:latin typeface="+mn-lt"/>
                <a:ea typeface="+mn-ea"/>
                <a:cs typeface="+mn-cs"/>
              </a:rPr>
              <a:t> setzen die RCG und die voestalpine neue Maßstäbe in der Bahnlogistik. Der innovative Plattformwagen zeichnet sich besonders durch sein modulares Leichtbaukonzept und seine universelle Einsetzbarkeit aus. </a:t>
            </a:r>
          </a:p>
          <a:p>
            <a:r>
              <a:rPr lang="de-DE" sz="1200" b="0" i="0" u="none" strike="noStrike" kern="1200" baseline="0" dirty="0" err="1">
                <a:solidFill>
                  <a:schemeClr val="tx1"/>
                </a:solidFill>
                <a:latin typeface="+mn-lt"/>
                <a:ea typeface="+mn-ea"/>
                <a:cs typeface="+mn-cs"/>
              </a:rPr>
              <a:t>TransANT</a:t>
            </a:r>
            <a:r>
              <a:rPr lang="de-DE" sz="1200" b="0" i="0" u="none" strike="noStrike" kern="1200" baseline="0" dirty="0">
                <a:solidFill>
                  <a:schemeClr val="tx1"/>
                </a:solidFill>
                <a:latin typeface="+mn-lt"/>
                <a:ea typeface="+mn-ea"/>
                <a:cs typeface="+mn-cs"/>
              </a:rPr>
              <a:t> besteht aus einer standardisierten Plattform, die in sieben verschiedenen Längen – von 33 bis 70 Fuß – verfügbar ist. Auf die Plattform wird ein modularer Aufbau gesetzt, der wechselbar und in zahlreichen branchenspezifischen Ausführungen erhältlich ist. Durch dieses modulare System entsteht erhöhte Flexibilität des Aufbaus und der Einsatzbarkeit sowie der Instandhaltung. Des Weiteren bringt die Leichtbauweise einen Gewichtsvorteil von rund 20% mit sich, der eine höhere Zuladung aufgrund der erhöhten Nutzlast ermöglicht. Darüber hinaus verringern sich die Traktionskosten bei Energie sowie dem Infrastrukturbenützungsentgelt (IBE) und Herstellkosten können eingespart werden.</a:t>
            </a:r>
          </a:p>
          <a:p>
            <a:r>
              <a:rPr lang="de-AT" sz="1200" kern="1200" dirty="0">
                <a:solidFill>
                  <a:schemeClr val="tx1"/>
                </a:solidFill>
                <a:effectLst/>
                <a:latin typeface="+mn-lt"/>
                <a:ea typeface="+mn-ea"/>
                <a:cs typeface="+mn-cs"/>
              </a:rPr>
              <a:t>Prognosen zufolge wird mit einer starken Zunahme von rund 30% des europäischen Güterverkehrs bis 2030 gerechnet, somit besteht großes Potenzial für die Verkehrsträger – vor allem jedoch für die Bahn.</a:t>
            </a:r>
          </a:p>
          <a:p>
            <a:r>
              <a:rPr lang="de-AT" sz="1200" kern="1200" dirty="0">
                <a:solidFill>
                  <a:schemeClr val="tx1"/>
                </a:solidFill>
                <a:effectLst/>
                <a:latin typeface="+mn-lt"/>
                <a:ea typeface="+mn-ea"/>
                <a:cs typeface="+mn-cs"/>
              </a:rPr>
              <a:t>Modulare Aufbauten sind die Flat Box mit Rungen für zum Beispiel Holztransporte, die Cover Box für palettierte Ware, die Multi Box für Schütt- und Stückgüter unterschiedlichster Art und die </a:t>
            </a:r>
            <a:r>
              <a:rPr lang="de-AT" sz="1200" kern="1200" dirty="0" err="1">
                <a:solidFill>
                  <a:schemeClr val="tx1"/>
                </a:solidFill>
                <a:effectLst/>
                <a:latin typeface="+mn-lt"/>
                <a:ea typeface="+mn-ea"/>
                <a:cs typeface="+mn-cs"/>
              </a:rPr>
              <a:t>Bulk</a:t>
            </a:r>
            <a:r>
              <a:rPr lang="de-AT" sz="1200" kern="1200" dirty="0">
                <a:solidFill>
                  <a:schemeClr val="tx1"/>
                </a:solidFill>
                <a:effectLst/>
                <a:latin typeface="+mn-lt"/>
                <a:ea typeface="+mn-ea"/>
                <a:cs typeface="+mn-cs"/>
              </a:rPr>
              <a:t> Box für Schüttgut wie beispielsweise Erze.</a:t>
            </a:r>
          </a:p>
          <a:p>
            <a:r>
              <a:rPr lang="de-AT" sz="1200" kern="1200" dirty="0">
                <a:solidFill>
                  <a:schemeClr val="tx1"/>
                </a:solidFill>
                <a:effectLst/>
                <a:latin typeface="+mn-lt"/>
                <a:ea typeface="+mn-ea"/>
                <a:cs typeface="+mn-cs"/>
              </a:rPr>
              <a:t>Ab Herbst 2019 werden die ersten 60 Güterwagen für den Transport heimischer Erze zur voestalpine in Linz eingesetzt und diese Transporte werden von </a:t>
            </a:r>
            <a:r>
              <a:rPr lang="de-AT" sz="1200" kern="1200" dirty="0" err="1">
                <a:solidFill>
                  <a:schemeClr val="tx1"/>
                </a:solidFill>
                <a:effectLst/>
                <a:latin typeface="+mn-lt"/>
                <a:ea typeface="+mn-ea"/>
                <a:cs typeface="+mn-cs"/>
              </a:rPr>
              <a:t>CargoServ</a:t>
            </a:r>
            <a:r>
              <a:rPr lang="de-AT" sz="1200" kern="1200" dirty="0">
                <a:solidFill>
                  <a:schemeClr val="tx1"/>
                </a:solidFill>
                <a:effectLst/>
                <a:latin typeface="+mn-lt"/>
                <a:ea typeface="+mn-ea"/>
                <a:cs typeface="+mn-cs"/>
              </a:rPr>
              <a:t> – Tochter von </a:t>
            </a:r>
            <a:r>
              <a:rPr lang="de-AT" sz="1200" kern="1200" dirty="0" err="1">
                <a:solidFill>
                  <a:schemeClr val="tx1"/>
                </a:solidFill>
                <a:effectLst/>
                <a:latin typeface="+mn-lt"/>
                <a:ea typeface="+mn-ea"/>
                <a:cs typeface="+mn-cs"/>
              </a:rPr>
              <a:t>LogServ</a:t>
            </a:r>
            <a:r>
              <a:rPr lang="de-AT" sz="1200" kern="1200" dirty="0">
                <a:solidFill>
                  <a:schemeClr val="tx1"/>
                </a:solidFill>
                <a:effectLst/>
                <a:latin typeface="+mn-lt"/>
                <a:ea typeface="+mn-ea"/>
                <a:cs typeface="+mn-cs"/>
              </a:rPr>
              <a:t> – durchgeführt.</a:t>
            </a: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Quellen: </a:t>
            </a:r>
          </a:p>
          <a:p>
            <a:r>
              <a:rPr lang="hu-HU" sz="1200" kern="1200" dirty="0">
                <a:solidFill>
                  <a:schemeClr val="tx1"/>
                </a:solidFill>
                <a:effectLst/>
                <a:latin typeface="+mn-lt"/>
                <a:ea typeface="+mn-ea"/>
                <a:cs typeface="+mn-cs"/>
              </a:rPr>
              <a:t>Vgl. Leadersnet (2018), online.</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Vgl. Steininger (2018), online.</a:t>
            </a:r>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Vgl. Rieder (2018), online.</a:t>
            </a:r>
          </a:p>
          <a:p>
            <a:r>
              <a:rPr lang="en-GB" sz="1200" kern="1200" dirty="0" err="1">
                <a:solidFill>
                  <a:schemeClr val="tx1"/>
                </a:solidFill>
                <a:effectLst/>
                <a:latin typeface="+mn-lt"/>
                <a:ea typeface="+mn-ea"/>
                <a:cs typeface="+mn-cs"/>
              </a:rPr>
              <a:t>Vgl</a:t>
            </a:r>
            <a:r>
              <a:rPr lang="en-GB" sz="1200" kern="1200" dirty="0">
                <a:solidFill>
                  <a:schemeClr val="tx1"/>
                </a:solidFill>
                <a:effectLst/>
                <a:latin typeface="+mn-lt"/>
                <a:ea typeface="+mn-ea"/>
                <a:cs typeface="+mn-cs"/>
              </a:rPr>
              <a:t>. Rail Cargo Austria (2018), online.</a:t>
            </a:r>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Vgl. </a:t>
            </a:r>
            <a:r>
              <a:rPr lang="de-AT" sz="1200" kern="1200" dirty="0" err="1">
                <a:solidFill>
                  <a:schemeClr val="tx1"/>
                </a:solidFill>
                <a:effectLst/>
                <a:latin typeface="+mn-lt"/>
                <a:ea typeface="+mn-ea"/>
                <a:cs typeface="+mn-cs"/>
              </a:rPr>
              <a:t>LogServ</a:t>
            </a:r>
            <a:r>
              <a:rPr lang="de-AT" sz="1200" kern="1200" dirty="0">
                <a:solidFill>
                  <a:schemeClr val="tx1"/>
                </a:solidFill>
                <a:effectLst/>
                <a:latin typeface="+mn-lt"/>
                <a:ea typeface="+mn-ea"/>
                <a:cs typeface="+mn-cs"/>
              </a:rPr>
              <a:t> (2018), online.</a:t>
            </a:r>
            <a:endParaRPr lang="de-DE"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Bildquelle: Rail Cargo Group (2019a), online.</a:t>
            </a:r>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18</a:t>
            </a:fld>
            <a:endParaRPr lang="hu-HU"/>
          </a:p>
        </p:txBody>
      </p:sp>
    </p:spTree>
    <p:extLst>
      <p:ext uri="{BB962C8B-B14F-4D97-AF65-F5344CB8AC3E}">
        <p14:creationId xmlns:p14="http://schemas.microsoft.com/office/powerpoint/2010/main" val="189915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Hinter dem Namen MOBILER verbirgt sich ein Wagenladungssystem, welches die Vorteile des Schienen- und Straßengüterverkehrs sinnvoll in einem System bündelt. Der MOBILER ermöglicht eine direkte Verbindung zum Kunden, egal ob ein Anschlussgleis vorhanden ist oder nicht. Mit einem speziell dafür vorhandenen MOBILER-LKW werden die Güter abgeholt und zur nächsten Verlademöglichkeit transportiert, von wo der Transport dann auf der Schiene fortgeführt wird. </a:t>
            </a:r>
          </a:p>
          <a:p>
            <a:r>
              <a:rPr lang="hu-HU" sz="1200" kern="1200" dirty="0">
                <a:solidFill>
                  <a:schemeClr val="tx1"/>
                </a:solidFill>
                <a:effectLst/>
                <a:latin typeface="+mn-lt"/>
                <a:ea typeface="+mn-ea"/>
                <a:cs typeface="+mn-cs"/>
              </a:rPr>
              <a:t>Durch die schnellere, sicherere und wirtschaftlichere Technologie des MOBILER können mehr Güter auf umweltfreundlichere Weise auf der Schiene transportiert</a:t>
            </a:r>
            <a:r>
              <a:rPr lang="de-AT" sz="1200"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werden, ohne auf die Vorteile der flexibleren und schnelleren LKW Zustellung verzichten zu müssen. Neben Just-in-time-Lieferungen sind auch die Laufüberwachung jedes einzelnen Transports sowie das elektronische Ankunftsaviso per SMS oder Email Teile des Dienstleistungsportfolios.</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Mit dem MOBILER ist der Umschlag von MOBILER-Containern und WABs jederzeit und an jedem Ort in nur wenigen Minuten durch den LKW-Fahrer möglich. Der Umschlag erfolgt bei jedem Ladegleis seitlich. Besonders ist der MOBILER für Gefahrgut jeder Art geeignet. Einsatzgebiete des MOBILER sind vorwiegend FMCG (Fast Moving Consumer Goods) inkl. Getränkelogistik für den Transport von Flaschen und Fässern sowie schwere Schüttgüter und Reststoffe wie Schlacke, Schrott, Altpapier und Bauprodukte. Des Weiteren werden auch palettierte Güter, Industrieprodukte und Flüssigkeiten in Tankcontainern transportiert.</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Das MOBILER-Fahrzeug ist mit einer hydraulischen Hubvorrichtung ausgestattet und ermöglicht so einen unkomplizierten und schnellen Umschlag zwischen Waggon und LKW ganz ohne Kran. Dadurch können europaweit Door-to-door-Lieferungen angeboten und die unterschiedlichsten Güter entlang der Supply Chain transportiert werden.</a:t>
            </a:r>
            <a:r>
              <a:rPr lang="de-AT" dirty="0">
                <a:effectLst/>
              </a:rPr>
              <a:t> </a:t>
            </a:r>
            <a:r>
              <a:rPr lang="en-GB" sz="1200" kern="1200" dirty="0" err="1">
                <a:solidFill>
                  <a:schemeClr val="tx1"/>
                </a:solidFill>
                <a:effectLst/>
                <a:latin typeface="+mn-lt"/>
                <a:ea typeface="+mn-ea"/>
                <a:cs typeface="+mn-cs"/>
              </a:rPr>
              <a:t>Vgl</a:t>
            </a:r>
            <a:r>
              <a:rPr lang="en-GB" sz="1200" kern="1200" dirty="0">
                <a:solidFill>
                  <a:schemeClr val="tx1"/>
                </a:solidFill>
                <a:effectLst/>
                <a:latin typeface="+mn-lt"/>
                <a:ea typeface="+mn-ea"/>
                <a:cs typeface="+mn-cs"/>
              </a:rPr>
              <a:t>. Rail Cargo Group (2019c), online.</a:t>
            </a:r>
            <a:endParaRPr lang="de-AT"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Quelle: </a:t>
            </a:r>
            <a:r>
              <a:rPr lang="hu-HU" sz="1200" kern="1200" dirty="0">
                <a:solidFill>
                  <a:schemeClr val="tx1"/>
                </a:solidFill>
                <a:effectLst/>
                <a:latin typeface="+mn-lt"/>
                <a:ea typeface="+mn-ea"/>
                <a:cs typeface="+mn-cs"/>
              </a:rPr>
              <a:t>Vgl. Rail Cargo Logistics Austria (2018), online</a:t>
            </a:r>
            <a:r>
              <a:rPr lang="de-AT" sz="1200" kern="1200" dirty="0">
                <a:solidFill>
                  <a:schemeClr val="tx1"/>
                </a:solidFill>
                <a:effectLst/>
                <a:latin typeface="+mn-lt"/>
                <a:ea typeface="+mn-ea"/>
                <a:cs typeface="+mn-cs"/>
              </a:rPr>
              <a:t>; Rail Cargo Group (2019c), online.</a:t>
            </a:r>
          </a:p>
          <a:p>
            <a:r>
              <a:rPr lang="de-AT" sz="1200" kern="1200" dirty="0">
                <a:solidFill>
                  <a:schemeClr val="tx1"/>
                </a:solidFill>
                <a:effectLst/>
                <a:latin typeface="+mn-lt"/>
                <a:ea typeface="+mn-ea"/>
                <a:cs typeface="+mn-cs"/>
              </a:rPr>
              <a:t>Bildquelle: Rail Cargo Group (2019b)</a:t>
            </a:r>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19</a:t>
            </a:fld>
            <a:endParaRPr lang="hu-HU"/>
          </a:p>
        </p:txBody>
      </p:sp>
    </p:spTree>
    <p:extLst>
      <p:ext uri="{BB962C8B-B14F-4D97-AF65-F5344CB8AC3E}">
        <p14:creationId xmlns:p14="http://schemas.microsoft.com/office/powerpoint/2010/main" val="3999266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Der französische Konzern Alstom hat für den Nahverkehr einen Zug mit Brennstoffzellenantrieb entwickelt und revolutioniert so den internationalen Bahnmarkt. Der sogenannte +ist ein Brennstoffzellenzug der zwar elektrisch fährt, den Strom aber nicht aus der Oberleitung bekommt, sondern ihn selbst mit der Brennstoffzellentechnik produziert. Gedacht ist der </a:t>
            </a:r>
            <a:r>
              <a:rPr lang="de-DE" sz="1200" b="0" i="0" u="none" strike="noStrike" kern="1200" baseline="0" dirty="0" err="1">
                <a:solidFill>
                  <a:schemeClr val="tx1"/>
                </a:solidFill>
                <a:latin typeface="+mn-lt"/>
                <a:ea typeface="+mn-ea"/>
                <a:cs typeface="+mn-cs"/>
              </a:rPr>
              <a:t>Coradia</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iLint</a:t>
            </a:r>
            <a:r>
              <a:rPr lang="de-DE" sz="1200" b="0" i="0" u="none" strike="noStrike" kern="1200" baseline="0" dirty="0">
                <a:solidFill>
                  <a:schemeClr val="tx1"/>
                </a:solidFill>
                <a:latin typeface="+mn-lt"/>
                <a:ea typeface="+mn-ea"/>
                <a:cs typeface="+mn-cs"/>
              </a:rPr>
              <a:t> als Alternative für Dieselzüge im Schienennahverkehr, da es in ländlichen Gegenden noch genug Dieselzüge im Einsatz gibt. </a:t>
            </a:r>
          </a:p>
          <a:p>
            <a:r>
              <a:rPr lang="de-DE" sz="1200" b="0" i="0" u="none" strike="noStrike" kern="1200" baseline="0" dirty="0">
                <a:solidFill>
                  <a:schemeClr val="tx1"/>
                </a:solidFill>
                <a:latin typeface="+mn-lt"/>
                <a:ea typeface="+mn-ea"/>
                <a:cs typeface="+mn-cs"/>
              </a:rPr>
              <a:t>Im Triebwagenzug sind zwei Brennstoffzellen verbaut, die sich zusammen mit einem großen Wasserstofftank am Dach des Zuges befinden. Jede Brennstoffzelle liefert eine Leistung von 200 Kilowatt (kW), zum Anfahren werden allerdings 800 kW benötigt. Die restliche Leistung kommt aus einem sogenannten Lithium-Ionen-Akku der im Boden des Zuges eingebaut ist. Überschüssiger Strom der während der Fahrt nicht benötigt wird, wird im Akku gespeichert. Sollte mehr Energie benötigt werden, z.B. bei einer Steigung, wird diese vom Akku geliefert. Auch die kinetische Energie vom Bremsen wird in elektrische umgewandelt und im Akku gespeichert. </a:t>
            </a:r>
          </a:p>
          <a:p>
            <a:r>
              <a:rPr lang="de-DE" sz="1200" b="0" i="0" u="none" strike="noStrike" kern="1200" baseline="0" dirty="0">
                <a:solidFill>
                  <a:schemeClr val="tx1"/>
                </a:solidFill>
                <a:latin typeface="+mn-lt"/>
                <a:ea typeface="+mn-ea"/>
                <a:cs typeface="+mn-cs"/>
              </a:rPr>
              <a:t>Mit einer Höchstgeschwindigkeit von 140 km/h ist der </a:t>
            </a:r>
            <a:r>
              <a:rPr lang="de-DE" sz="1200" b="0" i="0" u="none" strike="noStrike" kern="1200" baseline="0" dirty="0" err="1">
                <a:solidFill>
                  <a:schemeClr val="tx1"/>
                </a:solidFill>
                <a:latin typeface="+mn-lt"/>
                <a:ea typeface="+mn-ea"/>
                <a:cs typeface="+mn-cs"/>
              </a:rPr>
              <a:t>Coradia</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iLint</a:t>
            </a:r>
            <a:r>
              <a:rPr lang="de-DE" sz="1200" b="0" i="0" u="none" strike="noStrike" kern="1200" baseline="0" dirty="0">
                <a:solidFill>
                  <a:schemeClr val="tx1"/>
                </a:solidFill>
                <a:latin typeface="+mn-lt"/>
                <a:ea typeface="+mn-ea"/>
                <a:cs typeface="+mn-cs"/>
              </a:rPr>
              <a:t> genauso schnell wie ein Dieselzug. Der große Unterschied zum Dieselzug sind jedoch der umweltfreundliche Betrieb und die deutlich geringeren Lärmemissionen. Der von Alstom entwickelte Zug ist ein Vorreiter in seiner Nische und der Markt für einen solchen Zug ist definitiv vorhanden.</a:t>
            </a:r>
            <a:endParaRPr lang="de-AT" dirty="0"/>
          </a:p>
          <a:p>
            <a:r>
              <a:rPr lang="de-DE" sz="1200" b="0" i="0" u="none" strike="noStrike" kern="1200" baseline="0" dirty="0" err="1">
                <a:solidFill>
                  <a:schemeClr val="tx1"/>
                </a:solidFill>
                <a:latin typeface="+mn-lt"/>
                <a:ea typeface="+mn-ea"/>
                <a:cs typeface="+mn-cs"/>
              </a:rPr>
              <a:t>Coradia</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iLint</a:t>
            </a:r>
            <a:r>
              <a:rPr lang="de-DE" sz="1200" b="0" i="0" u="none" strike="noStrike" kern="1200" baseline="0" dirty="0">
                <a:solidFill>
                  <a:schemeClr val="tx1"/>
                </a:solidFill>
                <a:latin typeface="+mn-lt"/>
                <a:ea typeface="+mn-ea"/>
                <a:cs typeface="+mn-cs"/>
              </a:rPr>
              <a:t> ist der weltweit erste Wasserstoff-Brennstoffzellenzug, der ab Herbst 2018 regulär im öffentlichen Linienverkehr und nach einem festen Fahrplan in Niedersachsen (Deutschland) verkehrt.</a:t>
            </a:r>
          </a:p>
          <a:p>
            <a:endParaRPr lang="de-DE" sz="1200" b="0" i="0" u="none" strike="noStrike" kern="1200" baseline="0" dirty="0">
              <a:solidFill>
                <a:schemeClr val="tx1"/>
              </a:solidFill>
              <a:latin typeface="+mn-lt"/>
              <a:ea typeface="+mn-ea"/>
              <a:cs typeface="+mn-cs"/>
            </a:endParaRPr>
          </a:p>
          <a:p>
            <a:r>
              <a:rPr lang="de-AT" dirty="0"/>
              <a:t>Quellen: Vgl. Pluta (2018), online; Vgl. Alstom (2018), online.</a:t>
            </a:r>
          </a:p>
          <a:p>
            <a:r>
              <a:rPr lang="de-AT" dirty="0"/>
              <a:t>Bildquelle: Alstom (2019), online.</a:t>
            </a:r>
          </a:p>
        </p:txBody>
      </p:sp>
      <p:sp>
        <p:nvSpPr>
          <p:cNvPr id="4" name="Dia számának helye 3"/>
          <p:cNvSpPr>
            <a:spLocks noGrp="1"/>
          </p:cNvSpPr>
          <p:nvPr>
            <p:ph type="sldNum" sz="quarter" idx="10"/>
          </p:nvPr>
        </p:nvSpPr>
        <p:spPr/>
        <p:txBody>
          <a:bodyPr/>
          <a:lstStyle/>
          <a:p>
            <a:fld id="{E98FEF9A-DD08-4F3D-A992-3DA1E0F6A7B1}" type="slidenum">
              <a:rPr lang="hu-HU" smtClean="0"/>
              <a:t>20</a:t>
            </a:fld>
            <a:endParaRPr lang="hu-HU"/>
          </a:p>
        </p:txBody>
      </p:sp>
    </p:spTree>
    <p:extLst>
      <p:ext uri="{BB962C8B-B14F-4D97-AF65-F5344CB8AC3E}">
        <p14:creationId xmlns:p14="http://schemas.microsoft.com/office/powerpoint/2010/main" val="2467216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98FEF9A-DD08-4F3D-A992-3DA1E0F6A7B1}" type="slidenum">
              <a:rPr lang="hu-HU" smtClean="0"/>
              <a:t>21</a:t>
            </a:fld>
            <a:endParaRPr lang="hu-HU"/>
          </a:p>
        </p:txBody>
      </p:sp>
    </p:spTree>
    <p:extLst>
      <p:ext uri="{BB962C8B-B14F-4D97-AF65-F5344CB8AC3E}">
        <p14:creationId xmlns:p14="http://schemas.microsoft.com/office/powerpoint/2010/main" val="93588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2</a:t>
            </a:fld>
            <a:endParaRPr lang="de-AT" dirty="0"/>
          </a:p>
        </p:txBody>
      </p:sp>
    </p:spTree>
    <p:extLst>
      <p:ext uri="{BB962C8B-B14F-4D97-AF65-F5344CB8AC3E}">
        <p14:creationId xmlns:p14="http://schemas.microsoft.com/office/powerpoint/2010/main" val="1534003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98FEF9A-DD08-4F3D-A992-3DA1E0F6A7B1}" type="slidenum">
              <a:rPr lang="hu-HU" smtClean="0"/>
              <a:t>22</a:t>
            </a:fld>
            <a:endParaRPr lang="hu-HU"/>
          </a:p>
        </p:txBody>
      </p:sp>
    </p:spTree>
    <p:extLst>
      <p:ext uri="{BB962C8B-B14F-4D97-AF65-F5344CB8AC3E}">
        <p14:creationId xmlns:p14="http://schemas.microsoft.com/office/powerpoint/2010/main" val="3619938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23</a:t>
            </a:fld>
            <a:endParaRPr lang="de-AT" dirty="0"/>
          </a:p>
        </p:txBody>
      </p:sp>
    </p:spTree>
    <p:extLst>
      <p:ext uri="{BB962C8B-B14F-4D97-AF65-F5344CB8AC3E}">
        <p14:creationId xmlns:p14="http://schemas.microsoft.com/office/powerpoint/2010/main" val="153400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b="1" dirty="0"/>
              <a:t>Einstiegsmöglichkeit:</a:t>
            </a:r>
          </a:p>
          <a:p>
            <a:r>
              <a:rPr lang="de-AT" dirty="0"/>
              <a:t>Si</a:t>
            </a:r>
            <a:r>
              <a:rPr lang="de-AT" baseline="0" dirty="0"/>
              <a:t>e können diese Folie als Einstieg für die Vermittlung der Inhalte des vorliegenden Foliensatz</a:t>
            </a:r>
            <a:r>
              <a:rPr lang="de-AT" baseline="0" dirty="0">
                <a:solidFill>
                  <a:srgbClr val="FF0000"/>
                </a:solidFill>
              </a:rPr>
              <a:t>es</a:t>
            </a:r>
            <a:r>
              <a:rPr lang="de-AT" baseline="0" dirty="0"/>
              <a:t> verwenden. </a:t>
            </a:r>
          </a:p>
          <a:p>
            <a:r>
              <a:rPr lang="de-AT" b="1" baseline="0" dirty="0"/>
              <a:t>Einsatz:</a:t>
            </a:r>
          </a:p>
          <a:p>
            <a:r>
              <a:rPr lang="de-AT" baseline="0" dirty="0"/>
              <a:t>Nutzen Sie den vorliegenden Einstieg, um den Wissensstand der Schülerinnen und Schüler zu Trends und Innovationen im Schienenverkehr zu erheben. Sie könnten dabei auf zwei Arten vorgehen:</a:t>
            </a:r>
          </a:p>
          <a:p>
            <a:endParaRPr lang="de-AT" baseline="0" dirty="0"/>
          </a:p>
          <a:p>
            <a:pPr marL="6858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AT" b="0" u="sng" baseline="0" dirty="0"/>
              <a:t>Möglichkeit Nr. 1 (Dauer: rund 5 Minuten):</a:t>
            </a:r>
            <a:r>
              <a:rPr lang="de-AT" b="0" u="none" baseline="0" dirty="0"/>
              <a:t> Die Lehrperson zeigt den Schülerinnen sowie Schülern die Fragestellung und gibt ihnen eine kurze Bedenkzeit (ca. 1-2 Minuten). Danach können die Schülerinnen und Schüler im Rahmen einer offenen Runde ihre Gedanken ohne Bewertung laut hinausrufen. Die Lehrperson sammelt die Gedanken der Schülerinnen sowie Schüler und versucht die Meldungen nach bestimmten Themenkategorien zu gruppieren. Das gemeinsam erarbeitete Tafelbild kann am Ende seitens der Lehrperson fotografiert und den Schülerinnen und Schülern zur Verfügung gestellt werden. </a:t>
            </a:r>
            <a:r>
              <a:rPr lang="de-AT" baseline="0" dirty="0"/>
              <a:t>Für die Lehrperson besteht die Möglichkeit im Rahmen der Erarbeitung des Themas auf diese einzeln genannten Aspekte immer wieder zurückzukommen.</a:t>
            </a:r>
            <a:endParaRPr lang="de-AT" dirty="0"/>
          </a:p>
          <a:p>
            <a:pPr marL="457200" lvl="1" indent="0">
              <a:buFont typeface="Wingdings" panose="05000000000000000000" pitchFamily="2" charset="2"/>
              <a:buNone/>
            </a:pPr>
            <a:endParaRPr lang="de-AT" b="0" u="sng" baseline="0" dirty="0"/>
          </a:p>
          <a:p>
            <a:pPr marL="685800" lvl="1" indent="-228600">
              <a:buFont typeface="Wingdings" panose="05000000000000000000" pitchFamily="2" charset="2"/>
              <a:buChar char="§"/>
            </a:pPr>
            <a:r>
              <a:rPr lang="de-AT" b="0" u="sng" baseline="0" dirty="0"/>
              <a:t>Möglichkeit Nr. 2 </a:t>
            </a:r>
            <a:r>
              <a:rPr lang="de-AT" u="sng" baseline="0" dirty="0"/>
              <a:t>(Dauer: rund 10-15 Minuten): </a:t>
            </a:r>
            <a:r>
              <a:rPr lang="de-AT" baseline="0" dirty="0"/>
              <a:t>Sie teilen an jede Schülerin und jeden Schüler (je nach Klassengröße) zwei Kärtchen aus. Geben Sie Ihren Schülerinnen und Schülern nun 3 Minuten Zeit, um sich Gedanken zur vorliegenden Fragestellung zu machen. Die Schülerinnen und Schüler sollen innerhalb der 3 Minuten Ihre Gedanken kurz und prägnant auf dem Kärtchen festhalten. Danach präsentieren die Schülerinnen und Schüler nacheinander ihre Gedanken. Die Lehrperson platziert die Kärtchen auf der Tafel und versucht dabei bestimmte Themenkategorien zu bilden. Dieses gemeinsam erarbeitete Tafelbild kann am Ende seitens der Lehrperson fotografiert und den Schülerinnen sowie Schülern zur Verfügung gestellt werden. Für die Lehrperson besteht die Möglichkeit im Rahmen der Erarbeitung des Themas auf diese einzeln genannten Aspekte immer wieder zurückzukommen.</a:t>
            </a:r>
          </a:p>
          <a:p>
            <a:pPr marL="685800" lvl="1" indent="-228600">
              <a:buFont typeface="Wingdings" panose="05000000000000000000" pitchFamily="2" charset="2"/>
              <a:buChar char="§"/>
            </a:pPr>
            <a:endParaRPr lang="de-AT" baseline="0" dirty="0"/>
          </a:p>
          <a:p>
            <a:pPr marL="0" lvl="0" indent="0">
              <a:buFont typeface="Wingdings" panose="05000000000000000000" pitchFamily="2" charset="2"/>
              <a:buNone/>
            </a:pPr>
            <a:r>
              <a:rPr lang="de-AT" baseline="0" dirty="0"/>
              <a:t>Bild: </a:t>
            </a:r>
            <a:r>
              <a:rPr lang="de-AT" baseline="0" dirty="0" err="1"/>
              <a:t>pixabay</a:t>
            </a:r>
            <a:endParaRPr lang="de-AT" baseline="0" dirty="0"/>
          </a:p>
        </p:txBody>
      </p:sp>
      <p:sp>
        <p:nvSpPr>
          <p:cNvPr id="4" name="Dia számának helye 3"/>
          <p:cNvSpPr>
            <a:spLocks noGrp="1"/>
          </p:cNvSpPr>
          <p:nvPr>
            <p:ph type="sldNum" sz="quarter" idx="10"/>
          </p:nvPr>
        </p:nvSpPr>
        <p:spPr/>
        <p:txBody>
          <a:bodyPr/>
          <a:lstStyle/>
          <a:p>
            <a:fld id="{E98FEF9A-DD08-4F3D-A992-3DA1E0F6A7B1}" type="slidenum">
              <a:rPr lang="hu-HU" smtClean="0"/>
              <a:t>4</a:t>
            </a:fld>
            <a:endParaRPr lang="hu-HU"/>
          </a:p>
        </p:txBody>
      </p:sp>
    </p:spTree>
    <p:extLst>
      <p:ext uri="{BB962C8B-B14F-4D97-AF65-F5344CB8AC3E}">
        <p14:creationId xmlns:p14="http://schemas.microsoft.com/office/powerpoint/2010/main" val="174170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5</a:t>
            </a:fld>
            <a:endParaRPr lang="hu-HU"/>
          </a:p>
        </p:txBody>
      </p:sp>
    </p:spTree>
    <p:extLst>
      <p:ext uri="{BB962C8B-B14F-4D97-AF65-F5344CB8AC3E}">
        <p14:creationId xmlns:p14="http://schemas.microsoft.com/office/powerpoint/2010/main" val="97088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DE" b="1" dirty="0"/>
              <a:t>Hybridantrieb:</a:t>
            </a:r>
          </a:p>
          <a:p>
            <a:r>
              <a:rPr lang="de-DE" dirty="0"/>
              <a:t>Um die Antriebssysteme von Schienenfahrzeugen flexibler und umweltfreundlicher zu gestalten, wurde in der jüngeren Vergangenheit verstärkt an Hybridantrieben gearbeitet. Hybrid-Schienenfahrzeuge sollen über zwei unterschiedliche Energiequellen angetrieben werden können. Im Schienenverkehr werden sowohl die konventionellen Antriebssysteme </a:t>
            </a:r>
            <a:r>
              <a:rPr lang="de-DE" dirty="0" err="1"/>
              <a:t>Dieseltraktion</a:t>
            </a:r>
            <a:r>
              <a:rPr lang="de-DE" dirty="0"/>
              <a:t> und </a:t>
            </a:r>
            <a:r>
              <a:rPr lang="de-DE" dirty="0" err="1"/>
              <a:t>Elektrotraktion</a:t>
            </a:r>
            <a:r>
              <a:rPr lang="de-DE" dirty="0"/>
              <a:t> miteinander kombiniert als auch die Kopplung mit neuartigen Speicher- und Antriebssystemen getestet. </a:t>
            </a:r>
          </a:p>
          <a:p>
            <a:r>
              <a:rPr lang="de-DE" dirty="0"/>
              <a:t>Beispiele für Hybridantriebe:</a:t>
            </a:r>
          </a:p>
          <a:p>
            <a:r>
              <a:rPr lang="de-DE" dirty="0"/>
              <a:t>Mit einer Kombination aus Elektro- und Dieselaggregat ist der </a:t>
            </a:r>
            <a:r>
              <a:rPr lang="de-DE" dirty="0" err="1"/>
              <a:t>RegioCitadis</a:t>
            </a:r>
            <a:r>
              <a:rPr lang="de-DE" dirty="0"/>
              <a:t> ausgestattet, der Kassel mit dem Umland verbindet. Diese sog. </a:t>
            </a:r>
            <a:r>
              <a:rPr lang="de-DE" dirty="0" err="1"/>
              <a:t>RegioTram</a:t>
            </a:r>
            <a:r>
              <a:rPr lang="de-DE" dirty="0"/>
              <a:t>-Fahrzeuge sind die weltweit ersten serienmäßigen Hybrid-Stadtbahnen. In der Stadt verkehren sie unter Nutzung der Straßenbahnfahrleitungen. Auf nicht elektrifizierten Strecken des Umlandes kommt der Dieselmotor zum Einsatz.</a:t>
            </a:r>
          </a:p>
          <a:p>
            <a:r>
              <a:rPr lang="de-DE" dirty="0"/>
              <a:t>In Nordamerika und Europa kommen Hybridlösungen in Rangierlokomotiven zum Einsatz. Als bedeutsamer Vorteil erweist sich hierbei die Kraftstoffeffizienz einer mit Hybridtechnik ausgestatteten Rangierlokomotive im Vergleich zu einer Dieselvariante. Entsprechende Verbrauchsreduzierungen im Umfang von 35 bis 60 % sind unter Alltagsbetriebsbedingungen möglich.</a:t>
            </a:r>
          </a:p>
          <a:p>
            <a:r>
              <a:rPr lang="de-DE" dirty="0"/>
              <a:t>Quelle: Vgl. </a:t>
            </a:r>
            <a:r>
              <a:rPr lang="de-DE" dirty="0" err="1"/>
              <a:t>o.V</a:t>
            </a:r>
            <a:r>
              <a:rPr lang="de-DE" dirty="0"/>
              <a:t>. (2017), online.</a:t>
            </a:r>
          </a:p>
          <a:p>
            <a:endParaRPr lang="de-DE" dirty="0"/>
          </a:p>
          <a:p>
            <a:r>
              <a:rPr lang="de-DE" b="1" dirty="0"/>
              <a:t>Batterie-Triebzug</a:t>
            </a:r>
          </a:p>
          <a:p>
            <a:r>
              <a:rPr lang="de-DE" dirty="0"/>
              <a:t>Wie ein gängiger Elektrotriebzug bezieht der Batterie-Triebzug den Fahrstrom aus der Oberleitung. Zusätzlich sind Batterien an Bord, die auf Strecken mit Oberleitung aufgeladen werden. Auf Abschnitten ohne externe Stromversorgung bezieht der Antrieb die Energie aus den Batterien.</a:t>
            </a:r>
          </a:p>
          <a:p>
            <a:r>
              <a:rPr lang="de-DE" dirty="0"/>
              <a:t>Quelle: Vgl. Allianz pro Schiene (2019a), online.</a:t>
            </a:r>
          </a:p>
          <a:p>
            <a:endParaRPr lang="de-DE" dirty="0"/>
          </a:p>
          <a:p>
            <a:r>
              <a:rPr lang="de-DE" b="1" dirty="0"/>
              <a:t>Wasserstoff-Triebzug:</a:t>
            </a:r>
          </a:p>
          <a:p>
            <a:r>
              <a:rPr lang="de-DE" dirty="0"/>
              <a:t>Im Wasserstoff-Triebzug erzeugt eine Brennstoffzelle Strom aus Wasserstoff. Die Energie wird in Batterien gespeichert. Angetrieben wird der Zug von Elektromotoren. Das Fahrzeug kann so vollkommen unabhängig von der Oberleitung elektrisch fahren, benötigt aber eine Wasserstoff-Tankinfrastruktur.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Vgl. Allianz pro Schiene (2019a), online.</a:t>
            </a:r>
          </a:p>
          <a:p>
            <a:endParaRPr lang="de-DE" dirty="0"/>
          </a:p>
          <a:p>
            <a:endParaRPr lang="de-DE" dirty="0"/>
          </a:p>
          <a:p>
            <a:r>
              <a:rPr lang="de-DE" dirty="0"/>
              <a:t>Bildquelle: https://www.allianz-pro-schiene.de/themen/aktuell/innovative-antriebe-auf-der-schiene/</a:t>
            </a:r>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6</a:t>
            </a:fld>
            <a:endParaRPr lang="hu-HU"/>
          </a:p>
        </p:txBody>
      </p:sp>
    </p:spTree>
    <p:extLst>
      <p:ext uri="{BB962C8B-B14F-4D97-AF65-F5344CB8AC3E}">
        <p14:creationId xmlns:p14="http://schemas.microsoft.com/office/powerpoint/2010/main" val="425343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DE" dirty="0"/>
              <a:t>Multifunktionalität beschreibt ein Umdenken: Nicht der klassische Waggon steht im Mittelpunkt des Interesses, sondern sein Ladungsbehälter. </a:t>
            </a:r>
            <a:r>
              <a:rPr lang="de-AT" sz="1200" b="0" i="0" u="none" strike="noStrike" kern="1200" baseline="0" dirty="0">
                <a:solidFill>
                  <a:schemeClr val="tx1"/>
                </a:solidFill>
                <a:latin typeface="+mn-lt"/>
                <a:ea typeface="+mn-ea"/>
                <a:cs typeface="+mn-cs"/>
              </a:rPr>
              <a:t>Der Ladungsbehälter, </a:t>
            </a:r>
            <a:r>
              <a:rPr lang="de-DE" sz="1200" b="0" i="0" u="none" strike="noStrike" kern="1200" baseline="0" dirty="0">
                <a:solidFill>
                  <a:schemeClr val="tx1"/>
                </a:solidFill>
                <a:latin typeface="+mn-lt"/>
                <a:ea typeface="+mn-ea"/>
                <a:cs typeface="+mn-cs"/>
              </a:rPr>
              <a:t>entspricht hingegen technisch-konstruktiv einem typischen Lkw-Aufbau. Er hat wie dieser statt fester seitlicher Wände verschiebbare Rungen mit einzeln zu öffnenden Schiebeplanen-Systemen. Diese ermöglichen maßgeschneidert für das jeweilige Ladegut eine schnelle </a:t>
            </a:r>
            <a:r>
              <a:rPr lang="de-DE" sz="1200" b="0" i="0" u="none" strike="noStrike" kern="1200" baseline="0" dirty="0" err="1">
                <a:solidFill>
                  <a:schemeClr val="tx1"/>
                </a:solidFill>
                <a:latin typeface="+mn-lt"/>
                <a:ea typeface="+mn-ea"/>
                <a:cs typeface="+mn-cs"/>
              </a:rPr>
              <a:t>Be</a:t>
            </a:r>
            <a:r>
              <a:rPr lang="de-DE" sz="1200" b="0" i="0" u="none" strike="noStrike" kern="1200" baseline="0" dirty="0">
                <a:solidFill>
                  <a:schemeClr val="tx1"/>
                </a:solidFill>
                <a:latin typeface="+mn-lt"/>
                <a:ea typeface="+mn-ea"/>
                <a:cs typeface="+mn-cs"/>
              </a:rPr>
              <a:t>- und Entladung. Anders als beim klassischen Güterwagen lassen sich diese Ladungsbehälter in hoher Flexibilität auf spezielle </a:t>
            </a:r>
            <a:r>
              <a:rPr lang="de-AT" sz="1200" b="0" i="0" u="none" strike="noStrike" kern="1200" baseline="0" dirty="0">
                <a:solidFill>
                  <a:schemeClr val="tx1"/>
                </a:solidFill>
                <a:latin typeface="+mn-lt"/>
                <a:ea typeface="+mn-ea"/>
                <a:cs typeface="+mn-cs"/>
              </a:rPr>
              <a:t>Kundenanforderungen ausrichten und </a:t>
            </a:r>
            <a:r>
              <a:rPr lang="de-DE" sz="1200" b="0" i="0" u="none" strike="noStrike" kern="1200" baseline="0" dirty="0">
                <a:solidFill>
                  <a:schemeClr val="tx1"/>
                </a:solidFill>
                <a:latin typeface="+mn-lt"/>
                <a:ea typeface="+mn-ea"/>
                <a:cs typeface="+mn-cs"/>
              </a:rPr>
              <a:t>nach einem Ablauf des Transportauftrages auf die kommende Fracht erneut kundengerecht </a:t>
            </a:r>
            <a:r>
              <a:rPr lang="de-AT" sz="1200" b="0" i="0" u="none" strike="noStrike" kern="1200" baseline="0" dirty="0">
                <a:solidFill>
                  <a:schemeClr val="tx1"/>
                </a:solidFill>
                <a:latin typeface="+mn-lt"/>
                <a:ea typeface="+mn-ea"/>
                <a:cs typeface="+mn-cs"/>
              </a:rPr>
              <a:t>zuschneiden.</a:t>
            </a:r>
          </a:p>
          <a:p>
            <a:endParaRPr lang="de-DE" dirty="0"/>
          </a:p>
          <a:p>
            <a:r>
              <a:rPr lang="de-DE" dirty="0"/>
              <a:t>Basis des modularen Fahrzeugkonzepts ist der bereits kurz angesprochene Tragwagen, der multifunktional alle Anforderungen des Schienengüterverkehrs abdecken kann. Innovativ ist dabei das Untergestell, das das rollende und tragende System für den Gütertransport bildet. Um Kostenvorteile durch höhere Stückzahlen in der Beschaffung zu erzielen, muss eine weit gehende Standardisierung des Fahrzeugaufbaus geplant werden. </a:t>
            </a:r>
          </a:p>
          <a:p>
            <a:endParaRPr lang="de-DE" dirty="0"/>
          </a:p>
          <a:p>
            <a:endParaRPr lang="de-DE" dirty="0"/>
          </a:p>
          <a:p>
            <a:r>
              <a:rPr lang="de-DE" dirty="0"/>
              <a:t>Quellen: Vgl. DB Cargo (2019), online; </a:t>
            </a:r>
            <a:r>
              <a:rPr lang="de-DE" dirty="0" err="1"/>
              <a:t>Bobsien</a:t>
            </a:r>
            <a:r>
              <a:rPr lang="de-DE" dirty="0"/>
              <a:t> et al. (2018), online.</a:t>
            </a:r>
          </a:p>
          <a:p>
            <a:r>
              <a:rPr lang="de-DE" dirty="0"/>
              <a:t>Bildquelle: in Anlehnung an B Cargo (2019), online.</a:t>
            </a:r>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7</a:t>
            </a:fld>
            <a:endParaRPr lang="hu-HU"/>
          </a:p>
        </p:txBody>
      </p:sp>
    </p:spTree>
    <p:extLst>
      <p:ext uri="{BB962C8B-B14F-4D97-AF65-F5344CB8AC3E}">
        <p14:creationId xmlns:p14="http://schemas.microsoft.com/office/powerpoint/2010/main" val="97298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Um bei der Digitalisierung mithalten zu können, müssen nun auch die bestehenden Güterwagen aufgerüstet werden. Denn eine Vielzahl von Güterwagen sind ohne Telematik auf der Schieneninfrastruktur unterwegs. Unter einem Güterwagen 4.0 versteht man daher Güterwagen, die mit Sensorik z.B. zur Zugprüfung, Bremsprobe oder einer automatischen Kupplung ausgestattet sind. Diese Sensorik erleichtert und verkürzt die Zugvorbereitung und Zugbildung. Ein weiterer Punkt ist die Kommunikation der Wagen mit der Lok. Diese ist aktuell nicht gegeben. Die Sensorik kann nun nicht nur für die vorher genannten Zwecke genutzt werden, sondern ermöglicht auch Predictive Maintenance Systeme. Diese ermöglichen wiederum eine verbesserte Nutzung der Wagen, da die Instandhaltung besser geplant werden kann und überraschende Wagenbrüche vermieden werden können. Durch die Telematik kann außerdem noch die Anbindung an bestehende Logistiksysteme gewährleistet werden.</a:t>
            </a:r>
            <a:endParaRPr lang="de-DE"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Quelle: Clausen, U. (2017), online.</a:t>
            </a:r>
          </a:p>
          <a:p>
            <a:endParaRPr lang="de-DE"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Bildquelle: SBB Cargo (2019), online.</a:t>
            </a:r>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8</a:t>
            </a:fld>
            <a:endParaRPr lang="hu-HU"/>
          </a:p>
        </p:txBody>
      </p:sp>
    </p:spTree>
    <p:extLst>
      <p:ext uri="{BB962C8B-B14F-4D97-AF65-F5344CB8AC3E}">
        <p14:creationId xmlns:p14="http://schemas.microsoft.com/office/powerpoint/2010/main" val="343038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Das Thema Automatisierung wird nicht nur in der Automobilindustrie, sondern auch im Schienenverkehr immer wichtiger. Sämtliche Abläufe, die ein/e Lokführer/in bei der Fahrt ausübt, werden im vollautomatischen Betrieb von der Technik übernommen. Dementsprechend müssen Strecken, Bahnanlagen und Fahrzeuge mit besonderen Technikkomponenten ausgestattet werden. Im Zuge der Digitalisierung kommen dabei immer leistungsfähigere Systeme zum Einsatz. Die verschiedenen Grade der Automatisierung reichen von der Bremssteuerung und Fahrsteuerung zur Geschwindigkeitskontrolle, über die Fahrsteuerung und Türsteuerung am Haltepunkt, bis zur möglichen Fernsteuerung für den fahrerlosen Betrieb. Bis die klassische Eisenbahn ohne Lokführer/in fährt, gilt es jedoch noch einige Hürden zu überwinden. Dazu zählen die KundenInnenakzeptanz, der Umgang mit externen Störungen und nicht zuletzt die Zulassung der selbstfahrenden Züge</a:t>
            </a:r>
            <a:r>
              <a:rPr lang="de-AT"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Komplett automatisierte Züge haben laut „Siemens“ aber auch mehrere Vorteile: Sie können schneller hintereinander fahren, weil Bremsweg und Geschwindigkeit ständig berechnet werden. Die Technologie spare außerdem Strom und könne bei hohem Passagieraufkommen - ohne dass ein/ Lokführer/in bereitstehen muss – problemlos eine weitere Bahn einsetzen.</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Vorteile des autonomen Fahrens im Schienenverkehr:</a:t>
            </a:r>
            <a:endParaRPr lang="de-AT"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Höhere Sicherheit</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Steigende Effizienz</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Kapazitäten werden voll ausgenutzt</a:t>
            </a:r>
            <a:endParaRPr lang="de-AT" sz="1200" kern="1200" dirty="0">
              <a:solidFill>
                <a:schemeClr val="tx1"/>
              </a:solidFill>
              <a:effectLst/>
              <a:latin typeface="+mn-lt"/>
              <a:ea typeface="+mn-ea"/>
              <a:cs typeface="+mn-cs"/>
            </a:endParaRPr>
          </a:p>
          <a:p>
            <a:pPr marL="171450" indent="-171450">
              <a:buFont typeface="Arial" panose="020B0604020202020204" pitchFamily="34" charset="0"/>
              <a:buChar char="•"/>
            </a:pPr>
            <a:r>
              <a:rPr lang="hu-HU" sz="1200" kern="1200" dirty="0">
                <a:solidFill>
                  <a:schemeClr val="tx1"/>
                </a:solidFill>
                <a:effectLst/>
                <a:latin typeface="+mn-lt"/>
                <a:ea typeface="+mn-ea"/>
                <a:cs typeface="+mn-cs"/>
              </a:rPr>
              <a:t>Menschliche Fehler können minimiert werden</a:t>
            </a:r>
            <a:r>
              <a:rPr lang="de-AT" dirty="0">
                <a:effectLst/>
              </a:rPr>
              <a:t> </a:t>
            </a: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Berechenbar =&gt; besser Planung, verlässlichere Fahrzeiten</a:t>
            </a:r>
            <a:endParaRPr lang="de-AT" sz="1200" kern="1200" dirty="0">
              <a:solidFill>
                <a:schemeClr val="tx1"/>
              </a:solidFill>
              <a:effectLst/>
              <a:latin typeface="+mn-lt"/>
              <a:ea typeface="+mn-ea"/>
              <a:cs typeface="+mn-cs"/>
            </a:endParaRPr>
          </a:p>
          <a:p>
            <a:pPr lvl="0"/>
            <a:endParaRPr lang="de-AT"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Nachteile des autonomen Fahrens im Schienenverkehr:</a:t>
            </a:r>
            <a:endParaRPr lang="de-AT"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Sensoren können ausfallen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Situationen können falsch interpretiert werden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Bugs können zu Fehlfunktionen führen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Unfallhaftung: wer trägt die Verantwortung?</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Kunden</a:t>
            </a:r>
            <a:r>
              <a:rPr lang="de-AT" sz="1200" kern="1200" dirty="0">
                <a:solidFill>
                  <a:schemeClr val="tx1"/>
                </a:solidFill>
                <a:effectLst/>
                <a:latin typeface="+mn-lt"/>
                <a:ea typeface="+mn-ea"/>
                <a:cs typeface="+mn-cs"/>
              </a:rPr>
              <a:t>Innen</a:t>
            </a:r>
            <a:r>
              <a:rPr lang="hu-HU" sz="1200" kern="1200" dirty="0">
                <a:solidFill>
                  <a:schemeClr val="tx1"/>
                </a:solidFill>
                <a:effectLst/>
                <a:latin typeface="+mn-lt"/>
                <a:ea typeface="+mn-ea"/>
                <a:cs typeface="+mn-cs"/>
              </a:rPr>
              <a:t>akzeptanz noch nicht gegeben</a:t>
            </a:r>
            <a:endParaRPr lang="de-AT" sz="1200" kern="1200" dirty="0">
              <a:solidFill>
                <a:schemeClr val="tx1"/>
              </a:solidFill>
              <a:effectLst/>
              <a:latin typeface="+mn-lt"/>
              <a:ea typeface="+mn-ea"/>
              <a:cs typeface="+mn-cs"/>
            </a:endParaRPr>
          </a:p>
          <a:p>
            <a:pPr marL="171450" indent="-171450">
              <a:buFont typeface="Arial" panose="020B0604020202020204" pitchFamily="34" charset="0"/>
              <a:buChar char="•"/>
            </a:pPr>
            <a:r>
              <a:rPr lang="hu-HU" sz="1200" kern="1200" dirty="0">
                <a:solidFill>
                  <a:schemeClr val="tx1"/>
                </a:solidFill>
                <a:effectLst/>
                <a:latin typeface="+mn-lt"/>
                <a:ea typeface="+mn-ea"/>
                <a:cs typeface="+mn-cs"/>
              </a:rPr>
              <a:t>Abbau von Arbeitsplätzen</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Quellen: </a:t>
            </a:r>
            <a:r>
              <a:rPr lang="hu-HU" sz="1200" kern="1200" dirty="0">
                <a:solidFill>
                  <a:schemeClr val="tx1"/>
                </a:solidFill>
                <a:effectLst/>
                <a:latin typeface="+mn-lt"/>
                <a:ea typeface="+mn-ea"/>
                <a:cs typeface="+mn-cs"/>
              </a:rPr>
              <a:t>Vgl. Gaisch-Faustmann (2018), online; Vgl. Die Welt (2016) online</a:t>
            </a:r>
            <a:r>
              <a:rPr lang="de-AT" sz="1200"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Vgl. Allianz pro Schiene (2019b), online.</a:t>
            </a:r>
            <a:r>
              <a:rPr lang="de-AT" sz="1200" kern="1200" dirty="0">
                <a:solidFill>
                  <a:schemeClr val="tx1"/>
                </a:solidFill>
                <a:effectLst/>
                <a:latin typeface="+mn-lt"/>
                <a:ea typeface="+mn-ea"/>
                <a:cs typeface="+mn-cs"/>
              </a:rPr>
              <a:t>.</a:t>
            </a:r>
          </a:p>
          <a:p>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9</a:t>
            </a:fld>
            <a:endParaRPr lang="hu-HU"/>
          </a:p>
        </p:txBody>
      </p:sp>
    </p:spTree>
    <p:extLst>
      <p:ext uri="{BB962C8B-B14F-4D97-AF65-F5344CB8AC3E}">
        <p14:creationId xmlns:p14="http://schemas.microsoft.com/office/powerpoint/2010/main" val="1286996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DE" dirty="0"/>
              <a:t>Österreich ist </a:t>
            </a:r>
            <a:r>
              <a:rPr lang="de-DE" dirty="0" err="1"/>
              <a:t>Bahnland</a:t>
            </a:r>
            <a:r>
              <a:rPr lang="de-DE" dirty="0"/>
              <a:t> Nummer Eins in der EU. Im Durchschnitt legen jede Österreicherin und jeder Österreicher 2.255 Kilometer pro Jahr mit Zug, Straßen- oder U-Bahn zurück – das ist mehr als das Doppelte des EU-Durchschnitts von 1.090 Kilometern und etwa 45 Prozent mehr als in andere europäischen Ländern. Deutlich hinter Österreich liegen Tschechien mit 1.860 Kilometern und Frankreich mit 1.555 Kilometern im Schnitt auf den Plätzen zwei und drei.</a:t>
            </a:r>
          </a:p>
          <a:p>
            <a:r>
              <a:rPr lang="de-DE" dirty="0"/>
              <a:t>Jährlich transportieren alleine die Österreichischen Bundesbahnen ÖBB 459 Millionen Fahrgäste und 115 Millionen Tonnen Güter ans jeweilige Ziel.</a:t>
            </a:r>
          </a:p>
          <a:p>
            <a:r>
              <a:rPr lang="de-DE" dirty="0"/>
              <a:t>In den kommenden Jahren werden Investitionen in Milliardenhöhe in den Ausbau der Schienenverkehrsinfrastruktur getätigt, um die Wettbewerbsfähigkeit des Schienenverkehrs weiter auszubauen.</a:t>
            </a:r>
          </a:p>
          <a:p>
            <a:endParaRPr lang="de-DE" dirty="0"/>
          </a:p>
          <a:p>
            <a:r>
              <a:rPr lang="hu-HU" sz="1200" kern="1200" dirty="0">
                <a:solidFill>
                  <a:schemeClr val="tx1"/>
                </a:solidFill>
                <a:effectLst/>
                <a:latin typeface="+mn-lt"/>
                <a:ea typeface="+mn-ea"/>
                <a:cs typeface="+mn-cs"/>
              </a:rPr>
              <a:t>Unter dem Brennerpass entsteht die längste unterirdische Eisenbahnverbindung der Welt für den Güter- und Personenverkehr. Der Brenner Basistunnels verbessert die Reise- und Transportmöglichkeiten auf der Bahn mitten in Europa und ist mit einer Länge von 64 Kilometern die längste unterirdische Eisenbahnverbindung der Welt. Er ist ein flach verlaufender Eisenbahntunnel zwischen Innsbruck und Franzensfeste in Italien. Der Brenner Basistunnel ist ein Teil des europäischen Skandinavien-Mittelmeer Kernnetzkorridors, an welchem zwischen Helsinki und Valletta rund 110 Millionen Menschen leben. Somit ermöglicht der Brenner Basistunnel eine rasche und sichere Verbindung von Bevölkerungszentren nördlich und südlich der Alpen und verknüpft wichtige europäische Wirtschaftszentren miteinander. Gefördert werden länderübergreifende Projekte in einem Umfang von bis zu 40 Prozent. Die Projektumsetzung erledigt die Brenner Basistunnel SE, eine europäische</a:t>
            </a:r>
            <a:r>
              <a:rPr lang="de-AT" sz="1200"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Aktiengesellschaft, die im Auftrag der Republik Österreich, der Republik Italien und der EU arbeitet</a:t>
            </a:r>
            <a:r>
              <a:rPr lang="de-AT" sz="1200" kern="1200" dirty="0">
                <a:solidFill>
                  <a:schemeClr val="tx1"/>
                </a:solidFill>
                <a:effectLst/>
                <a:latin typeface="+mn-lt"/>
                <a:ea typeface="+mn-ea"/>
                <a:cs typeface="+mn-cs"/>
              </a:rPr>
              <a:t>.</a:t>
            </a:r>
            <a:endParaRPr lang="de-DE" dirty="0"/>
          </a:p>
          <a:p>
            <a:r>
              <a:rPr lang="hu-HU" sz="1200" kern="1200" dirty="0">
                <a:solidFill>
                  <a:schemeClr val="tx1"/>
                </a:solidFill>
                <a:effectLst/>
                <a:latin typeface="+mn-lt"/>
                <a:ea typeface="+mn-ea"/>
                <a:cs typeface="+mn-cs"/>
              </a:rPr>
              <a:t>Fertiggestellt soll der Brenner Basistunnel im Jahr 2028 werden, die reine Bauzeit beträgt damit rund 20 Jahre. Zukünftig sollen Güterzüge mit einer Geschwindigkeit von bis zu 120 km/h und Personenzüge von bis zu 250 km/h durch den Tunnel fahren können. Insgesamt wird es 4 Zufahrtstunnel geben, in Ampass, Ahrental, Wolf bei Steinach am Brenner und in Mauls. In Innsbruck mündet der Brenner Basistunnel dann in die bestehende Eisenbahnumfahrung. Eine Besonderheit des Tunnels ist der durchgehende Erkundungsstollen. Dieser verläuft mittig zwischen den zwei Haupttunnelröhren und liegt 12 Meter darunter. Derzeitige Vortriebsarbeiten am Erkundungstunnel sollen Aufschluss über die Beschaffenheit des Gebirges geben und dadurch Bauzeiten und –kosten minimieren. Nach Inbetriebnahme des Tunnels wird der Erkundungsstollen wichtig für die Entwässerung sein</a:t>
            </a:r>
            <a:r>
              <a:rPr lang="de-AT" sz="1200" kern="1200" dirty="0">
                <a:solidFill>
                  <a:schemeClr val="tx1"/>
                </a:solidFill>
                <a:effectLst/>
                <a:latin typeface="+mn-lt"/>
                <a:ea typeface="+mn-ea"/>
                <a:cs typeface="+mn-cs"/>
              </a:rPr>
              <a:t>.</a:t>
            </a:r>
            <a:endParaRPr lang="de-DE" dirty="0"/>
          </a:p>
          <a:p>
            <a:endParaRPr lang="de-DE" dirty="0"/>
          </a:p>
          <a:p>
            <a:r>
              <a:rPr lang="de-DE" dirty="0"/>
              <a:t>Quelle: </a:t>
            </a:r>
            <a:r>
              <a:rPr lang="de-DE" dirty="0" err="1"/>
              <a:t>bmvit</a:t>
            </a:r>
            <a:r>
              <a:rPr lang="de-DE" dirty="0"/>
              <a:t> (2018), online; </a:t>
            </a:r>
            <a:r>
              <a:rPr lang="hu-HU" sz="1200" kern="1200" dirty="0">
                <a:solidFill>
                  <a:schemeClr val="tx1"/>
                </a:solidFill>
                <a:effectLst/>
                <a:latin typeface="+mn-lt"/>
                <a:ea typeface="+mn-ea"/>
                <a:cs typeface="+mn-cs"/>
              </a:rPr>
              <a:t>Vgl. ÖBB Infrastruktur (2018), online</a:t>
            </a:r>
            <a:r>
              <a:rPr lang="de-AT" sz="1200" kern="1200" dirty="0">
                <a:solidFill>
                  <a:schemeClr val="tx1"/>
                </a:solidFill>
                <a:effectLst/>
                <a:latin typeface="+mn-lt"/>
                <a:ea typeface="+mn-ea"/>
                <a:cs typeface="+mn-cs"/>
              </a:rPr>
              <a:t>; Vgl. BBT (2018), online.</a:t>
            </a:r>
            <a:endParaRPr lang="de-DE" dirty="0"/>
          </a:p>
          <a:p>
            <a:endParaRPr lang="de-DE" dirty="0"/>
          </a:p>
          <a:p>
            <a:r>
              <a:rPr lang="de-AT" dirty="0"/>
              <a:t>Bildquellen: https://www.bbt-se.com</a:t>
            </a:r>
          </a:p>
        </p:txBody>
      </p:sp>
      <p:sp>
        <p:nvSpPr>
          <p:cNvPr id="4" name="Dia számának helye 3"/>
          <p:cNvSpPr>
            <a:spLocks noGrp="1"/>
          </p:cNvSpPr>
          <p:nvPr>
            <p:ph type="sldNum" sz="quarter" idx="10"/>
          </p:nvPr>
        </p:nvSpPr>
        <p:spPr/>
        <p:txBody>
          <a:bodyPr/>
          <a:lstStyle/>
          <a:p>
            <a:fld id="{E98FEF9A-DD08-4F3D-A992-3DA1E0F6A7B1}" type="slidenum">
              <a:rPr lang="hu-HU" smtClean="0"/>
              <a:t>10</a:t>
            </a:fld>
            <a:endParaRPr lang="hu-HU"/>
          </a:p>
        </p:txBody>
      </p:sp>
    </p:spTree>
    <p:extLst>
      <p:ext uri="{BB962C8B-B14F-4D97-AF65-F5344CB8AC3E}">
        <p14:creationId xmlns:p14="http://schemas.microsoft.com/office/powerpoint/2010/main" val="752352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Abgerundetes Rechteck 3"/>
          <p:cNvSpPr/>
          <p:nvPr/>
        </p:nvSpPr>
        <p:spPr>
          <a:xfrm>
            <a:off x="1679510" y="2132857"/>
            <a:ext cx="9409045" cy="2847493"/>
          </a:xfrm>
          <a:prstGeom prst="roundRect">
            <a:avLst>
              <a:gd name="adj" fmla="val 12659"/>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b="1" dirty="0">
              <a:solidFill>
                <a:schemeClr val="tx1"/>
              </a:solidFill>
              <a:latin typeface="Arial" pitchFamily="34" charset="0"/>
              <a:cs typeface="Arial" pitchFamily="34" charset="0"/>
            </a:endParaRPr>
          </a:p>
        </p:txBody>
      </p:sp>
      <p:sp>
        <p:nvSpPr>
          <p:cNvPr id="2" name="Titel 1"/>
          <p:cNvSpPr>
            <a:spLocks noGrp="1"/>
          </p:cNvSpPr>
          <p:nvPr>
            <p:ph type="ctrTitle"/>
          </p:nvPr>
        </p:nvSpPr>
        <p:spPr>
          <a:xfrm>
            <a:off x="1994182" y="2418697"/>
            <a:ext cx="8779701" cy="1470025"/>
          </a:xfrm>
        </p:spPr>
        <p:txBody>
          <a:bodyPr/>
          <a:lstStyle>
            <a:lvl1pPr algn="ctr">
              <a:defRPr sz="4000"/>
            </a:lvl1pPr>
          </a:lstStyle>
          <a:p>
            <a:endParaRPr lang="de-AT" dirty="0"/>
          </a:p>
        </p:txBody>
      </p:sp>
      <p:sp>
        <p:nvSpPr>
          <p:cNvPr id="3" name="Untertitel 2"/>
          <p:cNvSpPr>
            <a:spLocks noGrp="1"/>
          </p:cNvSpPr>
          <p:nvPr>
            <p:ph type="subTitle" idx="1"/>
          </p:nvPr>
        </p:nvSpPr>
        <p:spPr>
          <a:xfrm>
            <a:off x="1994182" y="3888722"/>
            <a:ext cx="8779701" cy="836423"/>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AT" dirty="0"/>
          </a:p>
        </p:txBody>
      </p:sp>
      <p:pic>
        <p:nvPicPr>
          <p:cNvPr id="12" name="Picture 2" descr="C:\Users\fhb156505\AppData\Local\Microsoft\Windows\Temporary Internet Files\Content.Outlook\OP60CCGT\RERail.png">
            <a:extLst>
              <a:ext uri="{FF2B5EF4-FFF2-40B4-BE49-F238E27FC236}">
                <a16:creationId xmlns:a16="http://schemas.microsoft.com/office/drawing/2014/main" id="{835883D9-CBCB-4F66-9F4F-A1ED324C566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73730" y="488421"/>
            <a:ext cx="3654559" cy="1106426"/>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en 12">
            <a:extLst>
              <a:ext uri="{FF2B5EF4-FFF2-40B4-BE49-F238E27FC236}">
                <a16:creationId xmlns:a16="http://schemas.microsoft.com/office/drawing/2014/main" id="{E28903A5-9D3A-45E5-8075-87AD6D1FFAC8}"/>
              </a:ext>
            </a:extLst>
          </p:cNvPr>
          <p:cNvGrpSpPr/>
          <p:nvPr userDrawn="1"/>
        </p:nvGrpSpPr>
        <p:grpSpPr>
          <a:xfrm>
            <a:off x="2951794" y="5256309"/>
            <a:ext cx="6864475" cy="1113270"/>
            <a:chOff x="1241630" y="5543343"/>
            <a:chExt cx="6864475" cy="1113270"/>
          </a:xfrm>
        </p:grpSpPr>
        <p:pic>
          <p:nvPicPr>
            <p:cNvPr id="14" name="Picture 9" descr="C:\Users\p41662\AppData\Local\Microsoft\Windows\Temporary Internet Files\Content.Outlook\VDWGJMU4\RZ-Logo-Logistikum-hoch-cmyk-2000x2000px.jpg">
              <a:extLst>
                <a:ext uri="{FF2B5EF4-FFF2-40B4-BE49-F238E27FC236}">
                  <a16:creationId xmlns:a16="http://schemas.microsoft.com/office/drawing/2014/main" id="{78558713-4DBF-47ED-8B5A-AAAAF3CF71AD}"/>
                </a:ext>
              </a:extLst>
            </p:cNvPr>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891813" y="5714043"/>
              <a:ext cx="1190253" cy="942570"/>
            </a:xfrm>
            <a:prstGeom prst="rect">
              <a:avLst/>
            </a:prstGeom>
            <a:noFill/>
          </p:spPr>
        </p:pic>
        <p:pic>
          <p:nvPicPr>
            <p:cNvPr id="15" name="Grafik 14">
              <a:extLst>
                <a:ext uri="{FF2B5EF4-FFF2-40B4-BE49-F238E27FC236}">
                  <a16:creationId xmlns:a16="http://schemas.microsoft.com/office/drawing/2014/main" id="{10B3570F-2B5E-4DDF-BA40-910B139AEB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41630" y="5797011"/>
              <a:ext cx="1447661" cy="698702"/>
            </a:xfrm>
            <a:prstGeom prst="rect">
              <a:avLst/>
            </a:prstGeom>
          </p:spPr>
        </p:pic>
        <p:pic>
          <p:nvPicPr>
            <p:cNvPr id="16" name="Grafik 15">
              <a:extLst>
                <a:ext uri="{FF2B5EF4-FFF2-40B4-BE49-F238E27FC236}">
                  <a16:creationId xmlns:a16="http://schemas.microsoft.com/office/drawing/2014/main" id="{524AFB90-7B4B-4612-B691-42C55EBAF3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354593" y="5798836"/>
              <a:ext cx="1864863" cy="696878"/>
            </a:xfrm>
            <a:prstGeom prst="rect">
              <a:avLst/>
            </a:prstGeom>
          </p:spPr>
        </p:pic>
        <p:pic>
          <p:nvPicPr>
            <p:cNvPr id="17" name="Grafik 16">
              <a:extLst>
                <a:ext uri="{FF2B5EF4-FFF2-40B4-BE49-F238E27FC236}">
                  <a16:creationId xmlns:a16="http://schemas.microsoft.com/office/drawing/2014/main" id="{36867906-07C1-4745-9B29-5DEC5C113C9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27982" y="5543343"/>
              <a:ext cx="1578123" cy="1052082"/>
            </a:xfrm>
            <a:prstGeom prst="rect">
              <a:avLst/>
            </a:prstGeom>
          </p:spPr>
        </p:pic>
      </p:grpSp>
    </p:spTree>
    <p:extLst>
      <p:ext uri="{BB962C8B-B14F-4D97-AF65-F5344CB8AC3E}">
        <p14:creationId xmlns:p14="http://schemas.microsoft.com/office/powerpoint/2010/main" val="97542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Abgerundetes Rechteck 3"/>
          <p:cNvSpPr/>
          <p:nvPr/>
        </p:nvSpPr>
        <p:spPr>
          <a:xfrm>
            <a:off x="1967541" y="6341533"/>
            <a:ext cx="9614859"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September 2019	</a:t>
            </a:r>
            <a:r>
              <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t>‹Nr.›</a:t>
            </a:fld>
            <a:endPar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Abgerundetes Rechteck 6"/>
          <p:cNvSpPr/>
          <p:nvPr/>
        </p:nvSpPr>
        <p:spPr>
          <a:xfrm>
            <a:off x="527382" y="198066"/>
            <a:ext cx="11137237"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b="1" dirty="0">
              <a:solidFill>
                <a:schemeClr val="tx1"/>
              </a:solidFill>
              <a:latin typeface="Arial" pitchFamily="34" charset="0"/>
              <a:cs typeface="Arial" pitchFamily="34" charset="0"/>
            </a:endParaRPr>
          </a:p>
        </p:txBody>
      </p:sp>
      <p:sp>
        <p:nvSpPr>
          <p:cNvPr id="2" name="Titel 1"/>
          <p:cNvSpPr>
            <a:spLocks noGrp="1"/>
          </p:cNvSpPr>
          <p:nvPr>
            <p:ph type="title"/>
          </p:nvPr>
        </p:nvSpPr>
        <p:spPr>
          <a:xfrm>
            <a:off x="719403" y="274638"/>
            <a:ext cx="10753195" cy="1143000"/>
          </a:xfrm>
        </p:spPr>
        <p:txBody>
          <a:bodyPr>
            <a:noAutofit/>
          </a:bodyPr>
          <a:lstStyle>
            <a:lvl1pPr>
              <a:defRPr sz="3500" b="1">
                <a:latin typeface="Arial" panose="020B0604020202020204" pitchFamily="34" charset="0"/>
                <a:cs typeface="Arial" panose="020B0604020202020204" pitchFamily="34" charset="0"/>
              </a:defRPr>
            </a:lvl1pPr>
          </a:lstStyle>
          <a:p>
            <a:r>
              <a:rPr lang="hu-HU"/>
              <a:t>Mintacím szerkesztése</a:t>
            </a:r>
            <a:endParaRPr lang="de-AT" dirty="0"/>
          </a:p>
        </p:txBody>
      </p:sp>
      <p:sp>
        <p:nvSpPr>
          <p:cNvPr id="3" name="Inhaltsplatzhalter 2"/>
          <p:cNvSpPr>
            <a:spLocks noGrp="1"/>
          </p:cNvSpPr>
          <p:nvPr>
            <p:ph idx="1"/>
          </p:nvPr>
        </p:nvSpPr>
        <p:spPr>
          <a:xfrm>
            <a:off x="586395" y="1623904"/>
            <a:ext cx="10972800" cy="4525963"/>
          </a:xfrm>
        </p:spPr>
        <p:txBody>
          <a:bodyPr>
            <a:normAutofit/>
          </a:bodyPr>
          <a:lstStyle>
            <a:lvl1pPr marL="342900" indent="-342900">
              <a:buFont typeface="Wingdings" panose="05000000000000000000" pitchFamily="2" charset="2"/>
              <a:buChar char="§"/>
              <a:defRPr sz="28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4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800">
                <a:latin typeface="Arial" panose="020B0604020202020204" pitchFamily="34" charset="0"/>
                <a:cs typeface="Arial" panose="020B0604020202020204" pitchFamily="34" charset="0"/>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AT" dirty="0"/>
          </a:p>
        </p:txBody>
      </p:sp>
      <p:pic>
        <p:nvPicPr>
          <p:cNvPr id="8" name="Picture 2" descr="C:\Users\fhb156505\AppData\Local\Microsoft\Windows\Temporary Internet Files\Content.Outlook\OP60CCGT\RERail.png">
            <a:extLst>
              <a:ext uri="{FF2B5EF4-FFF2-40B4-BE49-F238E27FC236}">
                <a16:creationId xmlns:a16="http://schemas.microsoft.com/office/drawing/2014/main" id="{6BDD4F51-1EC6-4497-8F01-624BE5D2598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395" y="6279561"/>
            <a:ext cx="951816" cy="28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77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5" name="Abgerundetes Rechteck 4"/>
          <p:cNvSpPr/>
          <p:nvPr/>
        </p:nvSpPr>
        <p:spPr>
          <a:xfrm>
            <a:off x="527382" y="198066"/>
            <a:ext cx="11137237"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b="1" dirty="0">
              <a:solidFill>
                <a:schemeClr val="tx1"/>
              </a:solidFill>
              <a:latin typeface="Arial" pitchFamily="34" charset="0"/>
              <a:cs typeface="Arial" pitchFamily="34" charset="0"/>
            </a:endParaRPr>
          </a:p>
        </p:txBody>
      </p:sp>
      <p:sp>
        <p:nvSpPr>
          <p:cNvPr id="2" name="Titel 1"/>
          <p:cNvSpPr>
            <a:spLocks noGrp="1"/>
          </p:cNvSpPr>
          <p:nvPr>
            <p:ph type="title"/>
          </p:nvPr>
        </p:nvSpPr>
        <p:spPr/>
        <p:txBody>
          <a:bodyPr/>
          <a:lstStyle/>
          <a:p>
            <a:r>
              <a:rPr lang="hu-HU"/>
              <a:t>Mintacím szerkesztése</a:t>
            </a:r>
            <a:endParaRPr lang="de-AT" dirty="0"/>
          </a:p>
        </p:txBody>
      </p:sp>
      <p:sp>
        <p:nvSpPr>
          <p:cNvPr id="6" name="Abgerundetes Rechteck 5"/>
          <p:cNvSpPr/>
          <p:nvPr/>
        </p:nvSpPr>
        <p:spPr>
          <a:xfrm>
            <a:off x="1967541" y="6341533"/>
            <a:ext cx="9614859"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Jänner 2017	</a:t>
            </a:r>
            <a:r>
              <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t>‹Nr.›</a:t>
            </a:fld>
            <a:endPar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8" name="Picture 2" descr="C:\Users\fhb156505\AppData\Local\Microsoft\Windows\Temporary Internet Files\Content.Outlook\OP60CCGT\RERa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941" y="6292410"/>
            <a:ext cx="1269088" cy="28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7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Abgerundetes Rechteck 5"/>
          <p:cNvSpPr/>
          <p:nvPr/>
        </p:nvSpPr>
        <p:spPr>
          <a:xfrm>
            <a:off x="1967541" y="6341533"/>
            <a:ext cx="9614859"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Jänner 2017	</a:t>
            </a:r>
            <a:r>
              <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t>‹Nr.›</a:t>
            </a:fld>
            <a:endPar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2" descr="C:\Users\fhb156505\AppData\Local\Microsoft\Windows\Temporary Internet Files\Content.Outlook\OP60CCGT\RERa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941" y="6292410"/>
            <a:ext cx="1269088" cy="28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019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3205019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ctr" defTabSz="914400" rtl="0" eaLnBrk="1" latinLnBrk="0" hangingPunct="1">
        <a:spcBef>
          <a:spcPct val="0"/>
        </a:spcBef>
        <a:buNone/>
        <a:defRPr sz="35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forschungsinformationssystem.de/servlet/is/342673/" TargetMode="External"/><Relationship Id="rId3" Type="http://schemas.openxmlformats.org/officeDocument/2006/relationships/hyperlink" Target="https://www.alstom.com/de/our-solutions-rolling-stock/coradia-ilint-der-weltweit-erste-wasserstoffzug" TargetMode="External"/><Relationship Id="rId7" Type="http://schemas.openxmlformats.org/officeDocument/2006/relationships/hyperlink" Target="https://www.dbcargo.com/rail-deutschland-de/news-und-medien/News/mit-intelligenten-Gueterwagen-in-die-verkehrswende-starten-334812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cargosousterrain.ch/" TargetMode="External"/><Relationship Id="rId5" Type="http://schemas.openxmlformats.org/officeDocument/2006/relationships/hyperlink" Target="https://www.dbcargo.com/resource/blob/3348136/efab4ff3b423398dc9cd94311550908a/Artikel_ETR_9_2018_Verkehrswende-data.pdf" TargetMode="External"/><Relationship Id="rId4" Type="http://schemas.openxmlformats.org/officeDocument/2006/relationships/hyperlink" Target="https://www.alstom.com/de/press-releases-news/2018/9/weltpremiere-alstoms-wasserstoff-zuege-starten-im-oeffentlichen" TargetMode="External"/><Relationship Id="rId9" Type="http://schemas.openxmlformats.org/officeDocument/2006/relationships/hyperlink" Target="https://www.golem.de/news/coradia-ilint-alstoms-brennstoffzellenzug-ist-erschreckend-unspektakulaer-1804-133923.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railcargo.com/de/leistungen/waggonvermietung-verkauf/transant" TargetMode="External"/><Relationship Id="rId7" Type="http://schemas.openxmlformats.org/officeDocument/2006/relationships/hyperlink" Target="https://www.voestalpine.com/blog/de/mobilitaet/weltpremiere-zukunftsweisender-leichtbauwagon-transant-von-voestalpine-und-rail-cargo-grou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blog.railcargo.com/artikel/eisenbahn-einfach-erklaert-interoperabilitaet.html" TargetMode="External"/><Relationship Id="rId5" Type="http://schemas.openxmlformats.org/officeDocument/2006/relationships/hyperlink" Target="https://www.railcargo.com/file_source/railcargo/rcg/Downloads/2019-mobiler-de.pdf" TargetMode="External"/><Relationship Id="rId4" Type="http://schemas.openxmlformats.org/officeDocument/2006/relationships/hyperlink" Target="https://www.railcargo.com/de/leistungen/wagenladungen/mobil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773645" y="2363289"/>
            <a:ext cx="9144000" cy="2387600"/>
          </a:xfrm>
          <a:noFill/>
        </p:spPr>
        <p:txBody>
          <a:bodyPr>
            <a:normAutofit/>
          </a:bodyPr>
          <a:lstStyle/>
          <a:p>
            <a:r>
              <a:rPr lang="de-DE" b="1" dirty="0"/>
              <a:t>Trends &amp; Innovationen im Schienengüterverkehr</a:t>
            </a:r>
          </a:p>
        </p:txBody>
      </p:sp>
    </p:spTree>
    <p:extLst>
      <p:ext uri="{BB962C8B-B14F-4D97-AF65-F5344CB8AC3E}">
        <p14:creationId xmlns:p14="http://schemas.microsoft.com/office/powerpoint/2010/main" val="40990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22" y="1816768"/>
            <a:ext cx="6319386" cy="4496243"/>
          </a:xfrm>
          <a:prstGeom prst="rect">
            <a:avLst/>
          </a:prstGeom>
        </p:spPr>
      </p:pic>
      <p:sp>
        <p:nvSpPr>
          <p:cNvPr id="2" name="Cím 1"/>
          <p:cNvSpPr>
            <a:spLocks noGrp="1"/>
          </p:cNvSpPr>
          <p:nvPr>
            <p:ph type="title"/>
          </p:nvPr>
        </p:nvSpPr>
        <p:spPr>
          <a:xfrm>
            <a:off x="284316" y="182245"/>
            <a:ext cx="11576957" cy="1325563"/>
          </a:xfrm>
        </p:spPr>
        <p:txBody>
          <a:bodyPr>
            <a:normAutofit/>
          </a:bodyPr>
          <a:lstStyle/>
          <a:p>
            <a:r>
              <a:rPr lang="de-AT" dirty="0"/>
              <a:t>Ausbau der Schienenverkehrsinfrastruktur</a:t>
            </a:r>
            <a:endParaRPr lang="hu-HU" dirty="0"/>
          </a:p>
        </p:txBody>
      </p:sp>
      <p:sp>
        <p:nvSpPr>
          <p:cNvPr id="11" name="Textfeld 10">
            <a:extLst>
              <a:ext uri="{FF2B5EF4-FFF2-40B4-BE49-F238E27FC236}">
                <a16:creationId xmlns:a16="http://schemas.microsoft.com/office/drawing/2014/main" id="{7EAF0956-DE5D-444E-9D22-BA493813AEE2}"/>
              </a:ext>
            </a:extLst>
          </p:cNvPr>
          <p:cNvSpPr txBox="1"/>
          <p:nvPr/>
        </p:nvSpPr>
        <p:spPr>
          <a:xfrm>
            <a:off x="4684362" y="6098804"/>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Bilder: Brenner Basistunnel BBT SE</a:t>
            </a:r>
          </a:p>
        </p:txBody>
      </p:sp>
      <p:sp>
        <p:nvSpPr>
          <p:cNvPr id="3" name="Textfeld 2">
            <a:extLst>
              <a:ext uri="{FF2B5EF4-FFF2-40B4-BE49-F238E27FC236}">
                <a16:creationId xmlns:a16="http://schemas.microsoft.com/office/drawing/2014/main" id="{D26F2BF5-C3FB-4192-B691-164486377DC4}"/>
              </a:ext>
            </a:extLst>
          </p:cNvPr>
          <p:cNvSpPr txBox="1"/>
          <p:nvPr/>
        </p:nvSpPr>
        <p:spPr>
          <a:xfrm>
            <a:off x="3525253" y="1653591"/>
            <a:ext cx="4791518" cy="369332"/>
          </a:xfrm>
          <a:prstGeom prst="rect">
            <a:avLst/>
          </a:prstGeom>
          <a:noFill/>
        </p:spPr>
        <p:txBody>
          <a:bodyPr wrap="square" rtlCol="0">
            <a:spAutoFit/>
          </a:bodyPr>
          <a:lstStyle/>
          <a:p>
            <a:r>
              <a:rPr lang="de-AT" b="1" dirty="0">
                <a:solidFill>
                  <a:schemeClr val="tx2"/>
                </a:solidFill>
                <a:latin typeface="Arial" panose="020B0604020202020204" pitchFamily="34" charset="0"/>
                <a:cs typeface="Arial" panose="020B0604020202020204" pitchFamily="34" charset="0"/>
              </a:rPr>
              <a:t>Beispiel: Brenner Basistunnel</a:t>
            </a: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5264" y="1640226"/>
            <a:ext cx="4019442" cy="4603159"/>
          </a:xfrm>
          <a:prstGeom prst="rect">
            <a:avLst/>
          </a:prstGeom>
          <a:effectLst>
            <a:softEdge rad="63500"/>
          </a:effectLst>
        </p:spPr>
      </p:pic>
    </p:spTree>
    <p:extLst>
      <p:ext uri="{BB962C8B-B14F-4D97-AF65-F5344CB8AC3E}">
        <p14:creationId xmlns:p14="http://schemas.microsoft.com/office/powerpoint/2010/main" val="28670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AT" dirty="0"/>
              <a:t>Güter-U-Bahn</a:t>
            </a:r>
            <a:endParaRPr lang="hu-HU" dirty="0"/>
          </a:p>
        </p:txBody>
      </p:sp>
      <p:sp>
        <p:nvSpPr>
          <p:cNvPr id="6" name="Inhaltsplatzhalter 7"/>
          <p:cNvSpPr>
            <a:spLocks noGrp="1"/>
          </p:cNvSpPr>
          <p:nvPr>
            <p:ph idx="1"/>
          </p:nvPr>
        </p:nvSpPr>
        <p:spPr>
          <a:xfrm>
            <a:off x="734428" y="4505630"/>
            <a:ext cx="7199897" cy="1371891"/>
          </a:xfrm>
        </p:spPr>
        <p:txBody>
          <a:bodyPr>
            <a:normAutofit/>
          </a:bodyPr>
          <a:lstStyle/>
          <a:p>
            <a:pPr marL="285750" indent="-285750">
              <a:spcBef>
                <a:spcPts val="480"/>
              </a:spcBef>
            </a:pPr>
            <a:r>
              <a:rPr lang="de-DE" sz="1800" dirty="0">
                <a:solidFill>
                  <a:schemeClr val="tx2"/>
                </a:solidFill>
              </a:rPr>
              <a:t>Automatisiertes Gesamtlogistiksystem mit unterirdischem Tunnelsystem</a:t>
            </a:r>
          </a:p>
          <a:p>
            <a:pPr marL="285750" indent="-285750">
              <a:spcBef>
                <a:spcPts val="480"/>
              </a:spcBef>
            </a:pPr>
            <a:r>
              <a:rPr lang="de-AT" sz="1800" dirty="0">
                <a:solidFill>
                  <a:schemeClr val="tx2"/>
                </a:solidFill>
              </a:rPr>
              <a:t>Voll-autonomer Gütertransport mittels Elektrofahrzeugen auf Rädern und Hängeförderern</a:t>
            </a:r>
            <a:endParaRPr lang="de-AT" sz="2000" dirty="0">
              <a:solidFill>
                <a:schemeClr val="tx2"/>
              </a:solidFill>
            </a:endParaRPr>
          </a:p>
        </p:txBody>
      </p:sp>
      <p:pic>
        <p:nvPicPr>
          <p:cNvPr id="7" name="Grafik 6"/>
          <p:cNvPicPr/>
          <p:nvPr/>
        </p:nvPicPr>
        <p:blipFill>
          <a:blip r:embed="rId3"/>
          <a:stretch>
            <a:fillRect/>
          </a:stretch>
        </p:blipFill>
        <p:spPr>
          <a:xfrm>
            <a:off x="876219" y="2293765"/>
            <a:ext cx="5626969" cy="2088232"/>
          </a:xfrm>
          <a:prstGeom prst="rect">
            <a:avLst/>
          </a:prstGeom>
          <a:effectLst>
            <a:softEdge rad="63500"/>
          </a:effectLst>
        </p:spPr>
      </p:pic>
      <p:pic>
        <p:nvPicPr>
          <p:cNvPr id="9" name="Grafik 8"/>
          <p:cNvPicPr>
            <a:picLocks noChangeAspect="1"/>
          </p:cNvPicPr>
          <p:nvPr/>
        </p:nvPicPr>
        <p:blipFill rotWithShape="1">
          <a:blip r:embed="rId4"/>
          <a:srcRect t="7787" r="2284" b="2764"/>
          <a:stretch/>
        </p:blipFill>
        <p:spPr>
          <a:xfrm>
            <a:off x="7848600" y="2293765"/>
            <a:ext cx="3457575" cy="3716894"/>
          </a:xfrm>
          <a:prstGeom prst="rect">
            <a:avLst/>
          </a:prstGeom>
          <a:effectLst>
            <a:softEdge rad="63500"/>
          </a:effectLst>
        </p:spPr>
      </p:pic>
      <p:sp>
        <p:nvSpPr>
          <p:cNvPr id="10" name="Textfeld 9"/>
          <p:cNvSpPr txBox="1"/>
          <p:nvPr/>
        </p:nvSpPr>
        <p:spPr>
          <a:xfrm>
            <a:off x="9124950" y="1860660"/>
            <a:ext cx="2419572" cy="276999"/>
          </a:xfrm>
          <a:prstGeom prst="rect">
            <a:avLst/>
          </a:prstGeom>
          <a:noFill/>
        </p:spPr>
        <p:txBody>
          <a:bodyPr wrap="square" rtlCol="0">
            <a:spAutoFit/>
          </a:bodyPr>
          <a:lstStyle/>
          <a:p>
            <a:r>
              <a:rPr lang="de-AT" sz="1200" dirty="0">
                <a:latin typeface="Arial" panose="020B0604020202020204" pitchFamily="34" charset="0"/>
                <a:cs typeface="Arial" panose="020B0604020202020204" pitchFamily="34" charset="0"/>
              </a:rPr>
              <a:t>Bilder: Cargo Sous Terrain AG</a:t>
            </a:r>
            <a:endParaRPr lang="de-AT" sz="1200" baseline="30000"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26F2BF5-C3FB-4192-B691-164486377DC4}"/>
              </a:ext>
            </a:extLst>
          </p:cNvPr>
          <p:cNvSpPr txBox="1"/>
          <p:nvPr/>
        </p:nvSpPr>
        <p:spPr>
          <a:xfrm>
            <a:off x="876218" y="1675994"/>
            <a:ext cx="6057981" cy="369332"/>
          </a:xfrm>
          <a:prstGeom prst="rect">
            <a:avLst/>
          </a:prstGeom>
          <a:noFill/>
        </p:spPr>
        <p:txBody>
          <a:bodyPr wrap="square" rtlCol="0">
            <a:spAutoFit/>
          </a:bodyPr>
          <a:lstStyle/>
          <a:p>
            <a:pPr algn="ctr"/>
            <a:r>
              <a:rPr lang="de-AT" b="1" dirty="0">
                <a:solidFill>
                  <a:schemeClr val="tx2"/>
                </a:solidFill>
                <a:latin typeface="Arial" panose="020B0604020202020204" pitchFamily="34" charset="0"/>
                <a:cs typeface="Arial" panose="020B0604020202020204" pitchFamily="34" charset="0"/>
              </a:rPr>
              <a:t>Beispiel: Cargo Sous Terrain (in Planung)</a:t>
            </a:r>
          </a:p>
        </p:txBody>
      </p:sp>
    </p:spTree>
    <p:extLst>
      <p:ext uri="{BB962C8B-B14F-4D97-AF65-F5344CB8AC3E}">
        <p14:creationId xmlns:p14="http://schemas.microsoft.com/office/powerpoint/2010/main" val="404892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AT" dirty="0"/>
              <a:t>Magnetschwebebahnen</a:t>
            </a:r>
            <a:endParaRPr lang="hu-HU" dirty="0"/>
          </a:p>
        </p:txBody>
      </p:sp>
      <p:sp>
        <p:nvSpPr>
          <p:cNvPr id="11" name="Textfeld 10">
            <a:extLst>
              <a:ext uri="{FF2B5EF4-FFF2-40B4-BE49-F238E27FC236}">
                <a16:creationId xmlns:a16="http://schemas.microsoft.com/office/drawing/2014/main" id="{7EAF0956-DE5D-444E-9D22-BA493813AEE2}"/>
              </a:ext>
            </a:extLst>
          </p:cNvPr>
          <p:cNvSpPr txBox="1"/>
          <p:nvPr/>
        </p:nvSpPr>
        <p:spPr>
          <a:xfrm>
            <a:off x="1272891" y="5824298"/>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a:t>
            </a:r>
            <a:r>
              <a:rPr lang="de-AT" sz="1200" i="1" dirty="0" err="1">
                <a:latin typeface="Arial" panose="020B0604020202020204" pitchFamily="34" charset="0"/>
                <a:cs typeface="Arial" panose="020B0604020202020204" pitchFamily="34" charset="0"/>
              </a:rPr>
              <a:t>Pixabay</a:t>
            </a:r>
            <a:endParaRPr lang="de-AT" sz="1200" i="1"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42B6100-4198-463B-9E82-87F49A32C29C}"/>
              </a:ext>
            </a:extLst>
          </p:cNvPr>
          <p:cNvSpPr txBox="1"/>
          <p:nvPr/>
        </p:nvSpPr>
        <p:spPr>
          <a:xfrm>
            <a:off x="7430947" y="2507063"/>
            <a:ext cx="3637103" cy="2677656"/>
          </a:xfrm>
          <a:prstGeom prst="rect">
            <a:avLst/>
          </a:prstGeom>
          <a:noFill/>
        </p:spPr>
        <p:txBody>
          <a:bodyPr wrap="square" rtlCol="0">
            <a:spAutoFit/>
          </a:bodyPr>
          <a:lstStyle/>
          <a:p>
            <a:r>
              <a:rPr lang="de-DE" sz="2400" dirty="0">
                <a:solidFill>
                  <a:schemeClr val="tx2"/>
                </a:solidFill>
                <a:latin typeface="Arial" panose="020B0604020202020204" pitchFamily="34" charset="0"/>
                <a:cs typeface="Arial" panose="020B0604020202020204" pitchFamily="34" charset="0"/>
              </a:rPr>
              <a:t>Spurgeführte Landverkehrsmittel, die durch </a:t>
            </a:r>
            <a:r>
              <a:rPr lang="de-DE" sz="2400" b="1" dirty="0">
                <a:solidFill>
                  <a:schemeClr val="tx2"/>
                </a:solidFill>
                <a:latin typeface="Arial" panose="020B0604020202020204" pitchFamily="34" charset="0"/>
                <a:cs typeface="Arial" panose="020B0604020202020204" pitchFamily="34" charset="0"/>
              </a:rPr>
              <a:t>magnetische Kräfte</a:t>
            </a:r>
            <a:r>
              <a:rPr lang="de-DE" sz="2400" dirty="0">
                <a:solidFill>
                  <a:schemeClr val="tx2"/>
                </a:solidFill>
                <a:latin typeface="Arial" panose="020B0604020202020204" pitchFamily="34" charset="0"/>
                <a:cs typeface="Arial" panose="020B0604020202020204" pitchFamily="34" charset="0"/>
              </a:rPr>
              <a:t> in der Schwebe gehalten, in der Spur geführt, angetrieben und gebremst werden</a:t>
            </a:r>
            <a:endParaRPr lang="de-AT" sz="2400" dirty="0">
              <a:solidFill>
                <a:schemeClr val="tx2"/>
              </a:solidFill>
              <a:latin typeface="Arial" panose="020B0604020202020204" pitchFamily="34" charset="0"/>
              <a:cs typeface="Arial" panose="020B0604020202020204" pitchFamily="34" charset="0"/>
            </a:endParaRP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r="8892"/>
          <a:stretch/>
        </p:blipFill>
        <p:spPr>
          <a:xfrm>
            <a:off x="1225266" y="2028826"/>
            <a:ext cx="5718770" cy="3524238"/>
          </a:xfrm>
          <a:prstGeom prst="rect">
            <a:avLst/>
          </a:prstGeom>
          <a:effectLst>
            <a:softEdge rad="63500"/>
          </a:effectLst>
        </p:spPr>
      </p:pic>
      <p:sp>
        <p:nvSpPr>
          <p:cNvPr id="12" name="Rechteck 11"/>
          <p:cNvSpPr/>
          <p:nvPr/>
        </p:nvSpPr>
        <p:spPr>
          <a:xfrm>
            <a:off x="1225266" y="4499811"/>
            <a:ext cx="5718770" cy="684909"/>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atin typeface="Arial" panose="020B0604020202020204" pitchFamily="34" charset="0"/>
                <a:cs typeface="Arial" panose="020B0604020202020204" pitchFamily="34" charset="0"/>
              </a:rPr>
              <a:t>Transrapid in Shanghai</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77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AT" dirty="0"/>
              <a:t>Verbesserung des </a:t>
            </a:r>
            <a:r>
              <a:rPr lang="de-AT" dirty="0" err="1"/>
              <a:t>KundInnenservice</a:t>
            </a:r>
            <a:endParaRPr lang="hu-HU" dirty="0"/>
          </a:p>
        </p:txBody>
      </p:sp>
      <p:sp>
        <p:nvSpPr>
          <p:cNvPr id="11" name="Textfeld 10">
            <a:extLst>
              <a:ext uri="{FF2B5EF4-FFF2-40B4-BE49-F238E27FC236}">
                <a16:creationId xmlns:a16="http://schemas.microsoft.com/office/drawing/2014/main" id="{7EAF0956-DE5D-444E-9D22-BA493813AEE2}"/>
              </a:ext>
            </a:extLst>
          </p:cNvPr>
          <p:cNvSpPr txBox="1"/>
          <p:nvPr/>
        </p:nvSpPr>
        <p:spPr>
          <a:xfrm>
            <a:off x="628152" y="5647445"/>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a:t>
            </a:r>
            <a:r>
              <a:rPr lang="de-AT" sz="1200" i="1" dirty="0" err="1">
                <a:latin typeface="Arial" panose="020B0604020202020204" pitchFamily="34" charset="0"/>
                <a:cs typeface="Arial" panose="020B0604020202020204" pitchFamily="34" charset="0"/>
              </a:rPr>
              <a:t>Pixabay</a:t>
            </a:r>
            <a:endParaRPr lang="de-AT" sz="1200" i="1"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7328F1B6-33C6-4B78-8DF8-AFB2748CB123}"/>
              </a:ext>
            </a:extLst>
          </p:cNvPr>
          <p:cNvSpPr txBox="1"/>
          <p:nvPr/>
        </p:nvSpPr>
        <p:spPr>
          <a:xfrm>
            <a:off x="6072794" y="2215736"/>
            <a:ext cx="4629992" cy="357020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sz="2400" b="1" dirty="0">
                <a:solidFill>
                  <a:schemeClr val="tx2"/>
                </a:solidFill>
                <a:latin typeface="Arial" panose="020B0604020202020204" pitchFamily="34" charset="0"/>
                <a:cs typeface="Arial" panose="020B0604020202020204" pitchFamily="34" charset="0"/>
              </a:rPr>
              <a:t>W</a:t>
            </a:r>
            <a:r>
              <a:rPr lang="hu-HU" sz="2400" b="1" dirty="0">
                <a:solidFill>
                  <a:schemeClr val="tx2"/>
                </a:solidFill>
                <a:latin typeface="Arial" panose="020B0604020202020204" pitchFamily="34" charset="0"/>
                <a:cs typeface="Arial" panose="020B0604020202020204" pitchFamily="34" charset="0"/>
              </a:rPr>
              <a:t>ebbasierte</a:t>
            </a:r>
            <a:r>
              <a:rPr lang="de-DE" sz="2400" b="1" dirty="0">
                <a:solidFill>
                  <a:schemeClr val="tx2"/>
                </a:solidFill>
                <a:latin typeface="Arial" panose="020B0604020202020204" pitchFamily="34" charset="0"/>
                <a:cs typeface="Arial" panose="020B0604020202020204" pitchFamily="34" charset="0"/>
              </a:rPr>
              <a:t>s</a:t>
            </a:r>
            <a:r>
              <a:rPr lang="hu-HU" sz="2400" b="1" dirty="0">
                <a:solidFill>
                  <a:schemeClr val="tx2"/>
                </a:solidFill>
                <a:latin typeface="Arial" panose="020B0604020202020204" pitchFamily="34" charset="0"/>
                <a:cs typeface="Arial" panose="020B0604020202020204" pitchFamily="34" charset="0"/>
              </a:rPr>
              <a:t> Portal </a:t>
            </a:r>
            <a:r>
              <a:rPr lang="de-DE" sz="2400" dirty="0">
                <a:solidFill>
                  <a:schemeClr val="tx2"/>
                </a:solidFill>
                <a:latin typeface="Arial" panose="020B0604020202020204" pitchFamily="34" charset="0"/>
                <a:cs typeface="Arial" panose="020B0604020202020204" pitchFamily="34" charset="0"/>
              </a:rPr>
              <a:t>für </a:t>
            </a:r>
            <a:r>
              <a:rPr lang="hu-HU" sz="2400" dirty="0">
                <a:solidFill>
                  <a:schemeClr val="tx2"/>
                </a:solidFill>
                <a:latin typeface="Arial" panose="020B0604020202020204" pitchFamily="34" charset="0"/>
                <a:cs typeface="Arial" panose="020B0604020202020204" pitchFamily="34" charset="0"/>
              </a:rPr>
              <a:t>Einzelwagenverkehr</a:t>
            </a:r>
            <a:endParaRPr lang="de-DE" sz="2400" dirty="0">
              <a:solidFill>
                <a:schemeClr val="tx2"/>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de-DE" sz="2400" dirty="0">
                <a:solidFill>
                  <a:schemeClr val="tx2"/>
                </a:solidFill>
                <a:latin typeface="Arial" panose="020B0604020202020204" pitchFamily="34" charset="0"/>
                <a:cs typeface="Arial" panose="020B0604020202020204" pitchFamily="34" charset="0"/>
              </a:rPr>
              <a:t>Online-</a:t>
            </a:r>
            <a:r>
              <a:rPr lang="de-DE" sz="2400" b="1" dirty="0">
                <a:solidFill>
                  <a:schemeClr val="tx2"/>
                </a:solidFill>
                <a:latin typeface="Arial" panose="020B0604020202020204" pitchFamily="34" charset="0"/>
                <a:cs typeface="Arial" panose="020B0604020202020204" pitchFamily="34" charset="0"/>
              </a:rPr>
              <a:t>Buchungsmöglichkeit </a:t>
            </a:r>
            <a:r>
              <a:rPr lang="de-DE" sz="2400" dirty="0">
                <a:solidFill>
                  <a:schemeClr val="tx2"/>
                </a:solidFill>
                <a:latin typeface="Arial" panose="020B0604020202020204" pitchFamily="34" charset="0"/>
                <a:cs typeface="Arial" panose="020B0604020202020204" pitchFamily="34" charset="0"/>
              </a:rPr>
              <a:t>für Kund/</a:t>
            </a:r>
            <a:r>
              <a:rPr lang="de-DE" sz="2400" dirty="0" err="1">
                <a:solidFill>
                  <a:schemeClr val="tx2"/>
                </a:solidFill>
                <a:latin typeface="Arial" panose="020B0604020202020204" pitchFamily="34" charset="0"/>
                <a:cs typeface="Arial" panose="020B0604020202020204" pitchFamily="34" charset="0"/>
              </a:rPr>
              <a:t>inn</a:t>
            </a:r>
            <a:r>
              <a:rPr lang="de-DE" sz="2400" dirty="0">
                <a:solidFill>
                  <a:schemeClr val="tx2"/>
                </a:solidFill>
                <a:latin typeface="Arial" panose="020B0604020202020204" pitchFamily="34" charset="0"/>
                <a:cs typeface="Arial" panose="020B0604020202020204" pitchFamily="34" charset="0"/>
              </a:rPr>
              <a:t>/en</a:t>
            </a:r>
          </a:p>
          <a:p>
            <a:pPr marL="342900" indent="-342900">
              <a:spcAft>
                <a:spcPts val="600"/>
              </a:spcAft>
              <a:buFont typeface="Arial" panose="020B0604020202020204" pitchFamily="34" charset="0"/>
              <a:buChar char="•"/>
            </a:pPr>
            <a:r>
              <a:rPr lang="de-DE" sz="2400" b="1" dirty="0">
                <a:solidFill>
                  <a:schemeClr val="tx2"/>
                </a:solidFill>
                <a:latin typeface="Arial" panose="020B0604020202020204" pitchFamily="34" charset="0"/>
                <a:cs typeface="Arial" panose="020B0604020202020204" pitchFamily="34" charset="0"/>
              </a:rPr>
              <a:t>Abrufen</a:t>
            </a:r>
            <a:r>
              <a:rPr lang="de-DE" sz="2400" dirty="0">
                <a:solidFill>
                  <a:schemeClr val="tx2"/>
                </a:solidFill>
                <a:latin typeface="Arial" panose="020B0604020202020204" pitchFamily="34" charset="0"/>
                <a:cs typeface="Arial" panose="020B0604020202020204" pitchFamily="34" charset="0"/>
              </a:rPr>
              <a:t> sendungsspezifischer Transportinformationen durch Kund/</a:t>
            </a:r>
            <a:r>
              <a:rPr lang="de-DE" sz="2400" dirty="0" err="1">
                <a:solidFill>
                  <a:schemeClr val="tx2"/>
                </a:solidFill>
                <a:latin typeface="Arial" panose="020B0604020202020204" pitchFamily="34" charset="0"/>
                <a:cs typeface="Arial" panose="020B0604020202020204" pitchFamily="34" charset="0"/>
              </a:rPr>
              <a:t>inn</a:t>
            </a:r>
            <a:r>
              <a:rPr lang="de-DE" sz="2400" dirty="0">
                <a:solidFill>
                  <a:schemeClr val="tx2"/>
                </a:solidFill>
                <a:latin typeface="Arial" panose="020B0604020202020204" pitchFamily="34" charset="0"/>
                <a:cs typeface="Arial" panose="020B0604020202020204" pitchFamily="34" charset="0"/>
              </a:rPr>
              <a:t>/en in Echtzeit</a:t>
            </a:r>
          </a:p>
        </p:txBody>
      </p:sp>
      <p:sp>
        <p:nvSpPr>
          <p:cNvPr id="7" name="Textfeld 6">
            <a:extLst>
              <a:ext uri="{FF2B5EF4-FFF2-40B4-BE49-F238E27FC236}">
                <a16:creationId xmlns:a16="http://schemas.microsoft.com/office/drawing/2014/main" id="{D26F2BF5-C3FB-4192-B691-164486377DC4}"/>
              </a:ext>
            </a:extLst>
          </p:cNvPr>
          <p:cNvSpPr txBox="1"/>
          <p:nvPr/>
        </p:nvSpPr>
        <p:spPr>
          <a:xfrm>
            <a:off x="1243572" y="4724115"/>
            <a:ext cx="4288319" cy="923330"/>
          </a:xfrm>
          <a:prstGeom prst="rect">
            <a:avLst/>
          </a:prstGeom>
          <a:noFill/>
        </p:spPr>
        <p:txBody>
          <a:bodyPr wrap="square" rtlCol="0">
            <a:spAutoFit/>
          </a:bodyPr>
          <a:lstStyle/>
          <a:p>
            <a:pPr algn="ctr"/>
            <a:r>
              <a:rPr lang="de-DE" b="1" dirty="0">
                <a:solidFill>
                  <a:schemeClr val="tx2"/>
                </a:solidFill>
                <a:latin typeface="Arial" panose="020B0604020202020204" pitchFamily="34" charset="0"/>
                <a:cs typeface="Arial" panose="020B0604020202020204" pitchFamily="34" charset="0"/>
              </a:rPr>
              <a:t>Beispiel: Kapazitätsbuchungssystem für den Schienengüterverkehr</a:t>
            </a:r>
            <a:br>
              <a:rPr lang="de-DE" b="1" dirty="0">
                <a:solidFill>
                  <a:schemeClr val="tx2"/>
                </a:solidFill>
                <a:latin typeface="Arial" panose="020B0604020202020204" pitchFamily="34" charset="0"/>
                <a:cs typeface="Arial" panose="020B0604020202020204" pitchFamily="34" charset="0"/>
              </a:rPr>
            </a:br>
            <a:r>
              <a:rPr lang="de-DE" b="1" dirty="0">
                <a:solidFill>
                  <a:schemeClr val="tx2"/>
                </a:solidFill>
                <a:latin typeface="Arial" panose="020B0604020202020204" pitchFamily="34" charset="0"/>
                <a:cs typeface="Arial" panose="020B0604020202020204" pitchFamily="34" charset="0"/>
              </a:rPr>
              <a:t>(Rail Cargo Group)</a:t>
            </a:r>
          </a:p>
        </p:txBody>
      </p:sp>
      <p:grpSp>
        <p:nvGrpSpPr>
          <p:cNvPr id="12" name="Gruppieren 11"/>
          <p:cNvGrpSpPr/>
          <p:nvPr/>
        </p:nvGrpSpPr>
        <p:grpSpPr>
          <a:xfrm>
            <a:off x="1515174" y="1931659"/>
            <a:ext cx="3695308" cy="3087670"/>
            <a:chOff x="1515174" y="1931659"/>
            <a:chExt cx="3695308" cy="3087670"/>
          </a:xfrm>
        </p:grpSpPr>
        <p:sp>
          <p:nvSpPr>
            <p:cNvPr id="9" name="Rechteck 8"/>
            <p:cNvSpPr/>
            <p:nvPr/>
          </p:nvSpPr>
          <p:spPr>
            <a:xfrm>
              <a:off x="1515174" y="1931659"/>
              <a:ext cx="3695308" cy="2512865"/>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Arial" panose="020B0604020202020204" pitchFamily="34" charset="0"/>
                <a:cs typeface="Arial" panose="020B0604020202020204" pitchFamily="34" charset="0"/>
              </a:endParaRPr>
            </a:p>
          </p:txBody>
        </p:sp>
        <p:grpSp>
          <p:nvGrpSpPr>
            <p:cNvPr id="10" name="Gruppieren 9"/>
            <p:cNvGrpSpPr/>
            <p:nvPr/>
          </p:nvGrpSpPr>
          <p:grpSpPr>
            <a:xfrm>
              <a:off x="1648328" y="1931659"/>
              <a:ext cx="3429000" cy="3087670"/>
              <a:chOff x="1648328" y="1931659"/>
              <a:chExt cx="3429000" cy="3087670"/>
            </a:xfrm>
          </p:grpSpPr>
          <p:pic>
            <p:nvPicPr>
              <p:cNvPr id="8" name="Grafik 7"/>
              <p:cNvPicPr>
                <a:picLocks noChangeAspect="1"/>
              </p:cNvPicPr>
              <p:nvPr/>
            </p:nvPicPr>
            <p:blipFill rotWithShape="1">
              <a:blip r:embed="rId3">
                <a:extLst>
                  <a:ext uri="{28A0092B-C50C-407E-A947-70E740481C1C}">
                    <a14:useLocalDpi xmlns:a14="http://schemas.microsoft.com/office/drawing/2010/main" val="0"/>
                  </a:ext>
                </a:extLst>
              </a:blip>
              <a:srcRect l="18089" r="22450"/>
              <a:stretch/>
            </p:blipFill>
            <p:spPr>
              <a:xfrm>
                <a:off x="1648328" y="2135923"/>
                <a:ext cx="3429000" cy="2883406"/>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7462" y="1931659"/>
                <a:ext cx="2515457" cy="2515457"/>
              </a:xfrm>
              <a:prstGeom prst="rect">
                <a:avLst/>
              </a:prstGeom>
            </p:spPr>
          </p:pic>
        </p:grpSp>
      </p:grpSp>
    </p:spTree>
    <p:extLst>
      <p:ext uri="{BB962C8B-B14F-4D97-AF65-F5344CB8AC3E}">
        <p14:creationId xmlns:p14="http://schemas.microsoft.com/office/powerpoint/2010/main" val="2136966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AT" dirty="0" err="1"/>
              <a:t>Telematiksysteme</a:t>
            </a:r>
            <a:r>
              <a:rPr lang="de-AT" dirty="0"/>
              <a:t> im Schienenverkehr</a:t>
            </a:r>
            <a:endParaRPr lang="hu-HU" dirty="0"/>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52" y="1831931"/>
            <a:ext cx="10908631" cy="4353169"/>
          </a:xfrm>
          <a:prstGeom prst="rect">
            <a:avLst/>
          </a:prstGeom>
        </p:spPr>
      </p:pic>
      <p:graphicFrame>
        <p:nvGraphicFramePr>
          <p:cNvPr id="3" name="Diagramm 2"/>
          <p:cNvGraphicFramePr/>
          <p:nvPr>
            <p:extLst>
              <p:ext uri="{D42A27DB-BD31-4B8C-83A1-F6EECF244321}">
                <p14:modId xmlns:p14="http://schemas.microsoft.com/office/powerpoint/2010/main" val="436090369"/>
              </p:ext>
            </p:extLst>
          </p:nvPr>
        </p:nvGraphicFramePr>
        <p:xfrm>
          <a:off x="-186349" y="1928176"/>
          <a:ext cx="12456695" cy="40137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feld 4">
            <a:extLst>
              <a:ext uri="{FF2B5EF4-FFF2-40B4-BE49-F238E27FC236}">
                <a16:creationId xmlns:a16="http://schemas.microsoft.com/office/drawing/2014/main" id="{7EAF0956-DE5D-444E-9D22-BA493813AEE2}"/>
              </a:ext>
            </a:extLst>
          </p:cNvPr>
          <p:cNvSpPr txBox="1"/>
          <p:nvPr/>
        </p:nvSpPr>
        <p:spPr>
          <a:xfrm rot="16200000">
            <a:off x="11077532" y="5576457"/>
            <a:ext cx="1246630"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a:t>
            </a:r>
            <a:r>
              <a:rPr lang="de-AT" sz="1200" i="1" dirty="0" err="1">
                <a:latin typeface="Arial" panose="020B0604020202020204" pitchFamily="34" charset="0"/>
                <a:cs typeface="Arial" panose="020B0604020202020204" pitchFamily="34" charset="0"/>
              </a:rPr>
              <a:t>Pixabay</a:t>
            </a:r>
            <a:endParaRPr lang="de-AT" sz="1200" i="1" dirty="0">
              <a:latin typeface="Arial" panose="020B0604020202020204" pitchFamily="34" charset="0"/>
              <a:cs typeface="Arial" panose="020B0604020202020204" pitchFamily="34" charset="0"/>
            </a:endParaRPr>
          </a:p>
        </p:txBody>
      </p:sp>
      <p:sp>
        <p:nvSpPr>
          <p:cNvPr id="4" name="Textfeld 3"/>
          <p:cNvSpPr txBox="1"/>
          <p:nvPr/>
        </p:nvSpPr>
        <p:spPr>
          <a:xfrm>
            <a:off x="3529261" y="1965004"/>
            <a:ext cx="5109411" cy="646331"/>
          </a:xfrm>
          <a:prstGeom prst="rect">
            <a:avLst/>
          </a:prstGeom>
          <a:noFill/>
        </p:spPr>
        <p:txBody>
          <a:bodyPr wrap="square" rtlCol="0">
            <a:spAutoFit/>
          </a:bodyPr>
          <a:lstStyle/>
          <a:p>
            <a:pPr algn="ctr"/>
            <a:r>
              <a:rPr lang="de-AT" dirty="0">
                <a:solidFill>
                  <a:schemeClr val="tx2"/>
                </a:solidFill>
                <a:latin typeface="Arial" panose="020B0604020202020204" pitchFamily="34" charset="0"/>
                <a:cs typeface="Arial" panose="020B0604020202020204" pitchFamily="34" charset="0"/>
              </a:rPr>
              <a:t>Telematik ist ein Kunstwort aus den Begriffen </a:t>
            </a:r>
            <a:r>
              <a:rPr lang="de-AT" b="1" dirty="0">
                <a:solidFill>
                  <a:schemeClr val="tx2"/>
                </a:solidFill>
                <a:latin typeface="Arial" panose="020B0604020202020204" pitchFamily="34" charset="0"/>
                <a:cs typeface="Arial" panose="020B0604020202020204" pitchFamily="34" charset="0"/>
              </a:rPr>
              <a:t>Tele</a:t>
            </a:r>
            <a:r>
              <a:rPr lang="de-AT" dirty="0">
                <a:solidFill>
                  <a:schemeClr val="tx2"/>
                </a:solidFill>
                <a:latin typeface="Arial" panose="020B0604020202020204" pitchFamily="34" charset="0"/>
                <a:cs typeface="Arial" panose="020B0604020202020204" pitchFamily="34" charset="0"/>
              </a:rPr>
              <a:t>kommunion, Auto</a:t>
            </a:r>
            <a:r>
              <a:rPr lang="de-AT" b="1" dirty="0">
                <a:solidFill>
                  <a:schemeClr val="tx2"/>
                </a:solidFill>
                <a:latin typeface="Arial" panose="020B0604020202020204" pitchFamily="34" charset="0"/>
                <a:cs typeface="Arial" panose="020B0604020202020204" pitchFamily="34" charset="0"/>
              </a:rPr>
              <a:t>mat</a:t>
            </a:r>
            <a:r>
              <a:rPr lang="de-AT" dirty="0">
                <a:solidFill>
                  <a:schemeClr val="tx2"/>
                </a:solidFill>
                <a:latin typeface="Arial" panose="020B0604020202020204" pitchFamily="34" charset="0"/>
                <a:cs typeface="Arial" panose="020B0604020202020204" pitchFamily="34" charset="0"/>
              </a:rPr>
              <a:t>ion, und Informat</a:t>
            </a:r>
            <a:r>
              <a:rPr lang="de-AT" b="1" dirty="0">
                <a:solidFill>
                  <a:schemeClr val="tx2"/>
                </a:solidFill>
                <a:latin typeface="Arial" panose="020B0604020202020204" pitchFamily="34" charset="0"/>
                <a:cs typeface="Arial" panose="020B0604020202020204" pitchFamily="34" charset="0"/>
              </a:rPr>
              <a:t>ik</a:t>
            </a:r>
            <a:endParaRPr lang="de-DE"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37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AT" dirty="0"/>
              <a:t>Interoperabilität</a:t>
            </a:r>
            <a:endParaRPr lang="hu-HU" dirty="0"/>
          </a:p>
        </p:txBody>
      </p:sp>
      <p:sp>
        <p:nvSpPr>
          <p:cNvPr id="10" name="Textfeld 9">
            <a:extLst>
              <a:ext uri="{FF2B5EF4-FFF2-40B4-BE49-F238E27FC236}">
                <a16:creationId xmlns:a16="http://schemas.microsoft.com/office/drawing/2014/main" id="{F7DDF04F-17F3-442F-B73B-77D3C2D0EDD6}"/>
              </a:ext>
            </a:extLst>
          </p:cNvPr>
          <p:cNvSpPr txBox="1"/>
          <p:nvPr/>
        </p:nvSpPr>
        <p:spPr>
          <a:xfrm>
            <a:off x="6436892" y="2067359"/>
            <a:ext cx="4721861" cy="4078039"/>
          </a:xfrm>
          <a:prstGeom prst="rect">
            <a:avLst/>
          </a:prstGeom>
          <a:noFill/>
        </p:spPr>
        <p:txBody>
          <a:bodyPr wrap="square" rtlCol="0">
            <a:spAutoFit/>
          </a:bodyPr>
          <a:lstStyle/>
          <a:p>
            <a:pPr marL="265113" indent="-265113">
              <a:spcAft>
                <a:spcPts val="600"/>
              </a:spcAft>
              <a:buFont typeface="Arial" panose="020B0604020202020204" pitchFamily="34" charset="0"/>
              <a:buChar char="•"/>
            </a:pPr>
            <a:r>
              <a:rPr lang="de-DE" sz="2000" b="1" dirty="0">
                <a:solidFill>
                  <a:schemeClr val="tx2"/>
                </a:solidFill>
                <a:latin typeface="Arial" panose="020B0604020202020204" pitchFamily="34" charset="0"/>
                <a:cs typeface="Arial" panose="020B0604020202020204" pitchFamily="34" charset="0"/>
              </a:rPr>
              <a:t>Beseitigung von Hindernissen des grenzüberschreitenden Verkehrs </a:t>
            </a:r>
            <a:r>
              <a:rPr lang="de-DE" sz="2000" dirty="0">
                <a:solidFill>
                  <a:schemeClr val="tx2"/>
                </a:solidFill>
                <a:latin typeface="Arial" panose="020B0604020202020204" pitchFamily="34" charset="0"/>
                <a:cs typeface="Arial" panose="020B0604020202020204" pitchFamily="34" charset="0"/>
              </a:rPr>
              <a:t>für einen sicheren und durchgehenden Zugverkehr</a:t>
            </a:r>
          </a:p>
          <a:p>
            <a:pPr marL="265113" indent="-265113">
              <a:spcAft>
                <a:spcPts val="600"/>
              </a:spcAft>
              <a:buFont typeface="Arial" panose="020B0604020202020204" pitchFamily="34" charset="0"/>
              <a:buChar char="•"/>
            </a:pPr>
            <a:r>
              <a:rPr lang="de-DE" sz="2000" b="1" dirty="0">
                <a:solidFill>
                  <a:schemeClr val="tx2"/>
                </a:solidFill>
                <a:latin typeface="Arial" panose="020B0604020202020204" pitchFamily="34" charset="0"/>
                <a:cs typeface="Arial" panose="020B0604020202020204" pitchFamily="34" charset="0"/>
              </a:rPr>
              <a:t>Vereinheitlichung</a:t>
            </a:r>
            <a:r>
              <a:rPr lang="de-DE" sz="2000" dirty="0">
                <a:solidFill>
                  <a:schemeClr val="tx2"/>
                </a:solidFill>
                <a:latin typeface="Arial" panose="020B0604020202020204" pitchFamily="34" charset="0"/>
                <a:cs typeface="Arial" panose="020B0604020202020204" pitchFamily="34" charset="0"/>
              </a:rPr>
              <a:t> von Infrastruktureinrichtungen, Zugsicherungs- und </a:t>
            </a:r>
            <a:r>
              <a:rPr lang="de-DE" sz="2000" dirty="0" err="1">
                <a:solidFill>
                  <a:schemeClr val="tx2"/>
                </a:solidFill>
                <a:latin typeface="Arial" panose="020B0604020202020204" pitchFamily="34" charset="0"/>
                <a:cs typeface="Arial" panose="020B0604020202020204" pitchFamily="34" charset="0"/>
              </a:rPr>
              <a:t>Signalgebungssystemen</a:t>
            </a:r>
            <a:r>
              <a:rPr lang="de-DE" sz="2000" dirty="0">
                <a:solidFill>
                  <a:schemeClr val="tx2"/>
                </a:solidFill>
                <a:latin typeface="Arial" panose="020B0604020202020204" pitchFamily="34" charset="0"/>
                <a:cs typeface="Arial" panose="020B0604020202020204" pitchFamily="34" charset="0"/>
              </a:rPr>
              <a:t>, technischen Ausstattungen der Fahrzeuge</a:t>
            </a:r>
          </a:p>
          <a:p>
            <a:pPr marL="265113" indent="-265113">
              <a:spcAft>
                <a:spcPts val="600"/>
              </a:spcAft>
              <a:buFont typeface="Arial" panose="020B0604020202020204" pitchFamily="34" charset="0"/>
              <a:buChar char="•"/>
            </a:pPr>
            <a:r>
              <a:rPr lang="de-DE" sz="2000" dirty="0">
                <a:solidFill>
                  <a:schemeClr val="tx2"/>
                </a:solidFill>
                <a:latin typeface="Arial" panose="020B0604020202020204" pitchFamily="34" charset="0"/>
                <a:cs typeface="Arial" panose="020B0604020202020204" pitchFamily="34" charset="0"/>
              </a:rPr>
              <a:t>Beispiel: </a:t>
            </a:r>
            <a:r>
              <a:rPr lang="fr-FR" sz="2000" b="1" dirty="0" err="1">
                <a:solidFill>
                  <a:schemeClr val="tx2"/>
                </a:solidFill>
                <a:latin typeface="Arial" panose="020B0604020202020204" pitchFamily="34" charset="0"/>
                <a:cs typeface="Arial" panose="020B0604020202020204" pitchFamily="34" charset="0"/>
              </a:rPr>
              <a:t>European</a:t>
            </a:r>
            <a:r>
              <a:rPr lang="fr-FR" sz="2000" b="1" dirty="0">
                <a:solidFill>
                  <a:schemeClr val="tx2"/>
                </a:solidFill>
                <a:latin typeface="Arial" panose="020B0604020202020204" pitchFamily="34" charset="0"/>
                <a:cs typeface="Arial" panose="020B0604020202020204" pitchFamily="34" charset="0"/>
              </a:rPr>
              <a:t> Train Control System</a:t>
            </a:r>
            <a:r>
              <a:rPr lang="fr-FR" sz="2000" dirty="0">
                <a:solidFill>
                  <a:schemeClr val="tx2"/>
                </a:solidFill>
                <a:latin typeface="Arial" panose="020B0604020202020204" pitchFamily="34" charset="0"/>
                <a:cs typeface="Arial" panose="020B0604020202020204" pitchFamily="34" charset="0"/>
              </a:rPr>
              <a:t> (ETCS)</a:t>
            </a:r>
            <a:endParaRPr lang="de-DE" sz="20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de-AT" sz="2400" dirty="0">
              <a:solidFill>
                <a:schemeClr val="tx2"/>
              </a:solidFill>
              <a:latin typeface="Arial" panose="020B0604020202020204" pitchFamily="34" charset="0"/>
              <a:cs typeface="Arial" panose="020B0604020202020204" pitchFamily="34" charset="0"/>
            </a:endParaRPr>
          </a:p>
        </p:txBody>
      </p:sp>
      <p:pic>
        <p:nvPicPr>
          <p:cNvPr id="11" name="Grafik 10" descr="Ein Bild, das draußen, Himmel, Boden, Licht enthält.&#10;&#10;Automatisch generierte Beschreibung">
            <a:extLst>
              <a:ext uri="{FF2B5EF4-FFF2-40B4-BE49-F238E27FC236}">
                <a16:creationId xmlns:a16="http://schemas.microsoft.com/office/drawing/2014/main" id="{26E6D16B-79DD-418C-8482-5D24747406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 r="21769"/>
          <a:stretch/>
        </p:blipFill>
        <p:spPr>
          <a:xfrm>
            <a:off x="1287093" y="1785583"/>
            <a:ext cx="4752472" cy="4049732"/>
          </a:xfrm>
          <a:prstGeom prst="rect">
            <a:avLst/>
          </a:prstGeom>
          <a:effectLst>
            <a:softEdge rad="63500"/>
          </a:effectLst>
        </p:spPr>
      </p:pic>
      <p:sp>
        <p:nvSpPr>
          <p:cNvPr id="12" name="Textfeld 11">
            <a:extLst>
              <a:ext uri="{FF2B5EF4-FFF2-40B4-BE49-F238E27FC236}">
                <a16:creationId xmlns:a16="http://schemas.microsoft.com/office/drawing/2014/main" id="{7EAF0956-DE5D-444E-9D22-BA493813AEE2}"/>
              </a:ext>
            </a:extLst>
          </p:cNvPr>
          <p:cNvSpPr txBox="1"/>
          <p:nvPr/>
        </p:nvSpPr>
        <p:spPr>
          <a:xfrm>
            <a:off x="1287093" y="5836363"/>
            <a:ext cx="1130396" cy="276727"/>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a:t>
            </a:r>
            <a:r>
              <a:rPr lang="de-AT" sz="1200" i="1" dirty="0" err="1">
                <a:latin typeface="Arial" panose="020B0604020202020204" pitchFamily="34" charset="0"/>
                <a:cs typeface="Arial" panose="020B0604020202020204" pitchFamily="34" charset="0"/>
              </a:rPr>
              <a:t>Pixabay</a:t>
            </a:r>
            <a:endParaRPr lang="de-AT"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371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Agenda</a:t>
            </a:r>
          </a:p>
        </p:txBody>
      </p:sp>
      <p:graphicFrame>
        <p:nvGraphicFramePr>
          <p:cNvPr id="4" name="Inhaltsplatzhalter 4"/>
          <p:cNvGraphicFramePr>
            <a:graphicFrameLocks/>
          </p:cNvGraphicFramePr>
          <p:nvPr>
            <p:extLst>
              <p:ext uri="{D42A27DB-BD31-4B8C-83A1-F6EECF244321}">
                <p14:modId xmlns:p14="http://schemas.microsoft.com/office/powerpoint/2010/main" val="3303825937"/>
              </p:ext>
            </p:extLst>
          </p:nvPr>
        </p:nvGraphicFramePr>
        <p:xfrm>
          <a:off x="2927648" y="1628800"/>
          <a:ext cx="64807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9371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AT" dirty="0" err="1"/>
              <a:t>Cityjet</a:t>
            </a:r>
            <a:r>
              <a:rPr lang="de-AT" dirty="0"/>
              <a:t> Eco (ÖBB)</a:t>
            </a:r>
            <a:endParaRPr lang="hu-HU" dirty="0"/>
          </a:p>
        </p:txBody>
      </p:sp>
      <p:pic>
        <p:nvPicPr>
          <p:cNvPr id="10" name="Grafik 9" descr="Ein Bild, das Zug, Himmel, draußen, Spur enthält.&#10;&#10;Automatisch generierte Beschreibung">
            <a:extLst>
              <a:ext uri="{FF2B5EF4-FFF2-40B4-BE49-F238E27FC236}">
                <a16:creationId xmlns:a16="http://schemas.microsoft.com/office/drawing/2014/main" id="{ADE818E8-9D8C-4F4C-8E84-D9ED35681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300" y="1993234"/>
            <a:ext cx="4799278" cy="3599459"/>
          </a:xfrm>
          <a:prstGeom prst="rect">
            <a:avLst/>
          </a:prstGeom>
          <a:effectLst>
            <a:softEdge rad="63500"/>
          </a:effectLst>
        </p:spPr>
      </p:pic>
      <p:sp>
        <p:nvSpPr>
          <p:cNvPr id="11" name="Textfeld 10">
            <a:extLst>
              <a:ext uri="{FF2B5EF4-FFF2-40B4-BE49-F238E27FC236}">
                <a16:creationId xmlns:a16="http://schemas.microsoft.com/office/drawing/2014/main" id="{7EAF0956-DE5D-444E-9D22-BA493813AEE2}"/>
              </a:ext>
            </a:extLst>
          </p:cNvPr>
          <p:cNvSpPr txBox="1"/>
          <p:nvPr/>
        </p:nvSpPr>
        <p:spPr>
          <a:xfrm>
            <a:off x="1238300" y="5776145"/>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Railway Technology </a:t>
            </a:r>
          </a:p>
        </p:txBody>
      </p:sp>
      <p:sp>
        <p:nvSpPr>
          <p:cNvPr id="12" name="Textfeld 11">
            <a:extLst>
              <a:ext uri="{FF2B5EF4-FFF2-40B4-BE49-F238E27FC236}">
                <a16:creationId xmlns:a16="http://schemas.microsoft.com/office/drawing/2014/main" id="{2874F9B5-7800-47A2-A474-A48494A861CA}"/>
              </a:ext>
            </a:extLst>
          </p:cNvPr>
          <p:cNvSpPr txBox="1"/>
          <p:nvPr/>
        </p:nvSpPr>
        <p:spPr>
          <a:xfrm>
            <a:off x="6752302" y="2113550"/>
            <a:ext cx="3811423" cy="357020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sz="2400" b="1" dirty="0">
                <a:solidFill>
                  <a:schemeClr val="tx2"/>
                </a:solidFill>
                <a:latin typeface="Arial" panose="020B0604020202020204" pitchFamily="34" charset="0"/>
                <a:cs typeface="Arial" panose="020B0604020202020204" pitchFamily="34" charset="0"/>
              </a:rPr>
              <a:t>Elektrohybrider Zug mit Batterieantrieb</a:t>
            </a:r>
          </a:p>
          <a:p>
            <a:pPr marL="342900" indent="-342900">
              <a:spcAft>
                <a:spcPts val="600"/>
              </a:spcAft>
              <a:buFont typeface="Arial" panose="020B0604020202020204" pitchFamily="34" charset="0"/>
              <a:buChar char="•"/>
            </a:pPr>
            <a:r>
              <a:rPr lang="de-DE" sz="2400" dirty="0">
                <a:solidFill>
                  <a:schemeClr val="tx2"/>
                </a:solidFill>
                <a:latin typeface="Arial" panose="020B0604020202020204" pitchFamily="34" charset="0"/>
                <a:cs typeface="Arial" panose="020B0604020202020204" pitchFamily="34" charset="0"/>
              </a:rPr>
              <a:t>Elektrifizierte Strecke: Zug nimmt Energie über Stromabnehmer auf und speichert diese in Akkus</a:t>
            </a:r>
          </a:p>
          <a:p>
            <a:pPr marL="342900" indent="-342900">
              <a:spcAft>
                <a:spcPts val="600"/>
              </a:spcAft>
              <a:buFont typeface="Arial" panose="020B0604020202020204" pitchFamily="34" charset="0"/>
              <a:buChar char="•"/>
            </a:pPr>
            <a:r>
              <a:rPr lang="de-DE" sz="2400" dirty="0">
                <a:solidFill>
                  <a:schemeClr val="tx2"/>
                </a:solidFill>
                <a:latin typeface="Arial" panose="020B0604020202020204" pitchFamily="34" charset="0"/>
                <a:cs typeface="Arial" panose="020B0604020202020204" pitchFamily="34" charset="0"/>
              </a:rPr>
              <a:t>Nicht-elektrifizierte Strecke: Batteriebetrieb</a:t>
            </a:r>
          </a:p>
        </p:txBody>
      </p:sp>
    </p:spTree>
    <p:extLst>
      <p:ext uri="{BB962C8B-B14F-4D97-AF65-F5344CB8AC3E}">
        <p14:creationId xmlns:p14="http://schemas.microsoft.com/office/powerpoint/2010/main" val="426475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DE" dirty="0" err="1"/>
              <a:t>TransANT</a:t>
            </a:r>
            <a:r>
              <a:rPr lang="de-DE" dirty="0"/>
              <a:t> (Voestalpine, Rail Cargo Group)</a:t>
            </a:r>
            <a:endParaRPr lang="hu-HU" dirty="0"/>
          </a:p>
        </p:txBody>
      </p:sp>
      <p:sp>
        <p:nvSpPr>
          <p:cNvPr id="11" name="Textfeld 10">
            <a:extLst>
              <a:ext uri="{FF2B5EF4-FFF2-40B4-BE49-F238E27FC236}">
                <a16:creationId xmlns:a16="http://schemas.microsoft.com/office/drawing/2014/main" id="{7EAF0956-DE5D-444E-9D22-BA493813AEE2}"/>
              </a:ext>
            </a:extLst>
          </p:cNvPr>
          <p:cNvSpPr txBox="1"/>
          <p:nvPr/>
        </p:nvSpPr>
        <p:spPr>
          <a:xfrm>
            <a:off x="1091366" y="5831744"/>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Rail Cargo Group</a:t>
            </a:r>
          </a:p>
        </p:txBody>
      </p:sp>
      <p:sp>
        <p:nvSpPr>
          <p:cNvPr id="12" name="Textfeld 11">
            <a:extLst>
              <a:ext uri="{FF2B5EF4-FFF2-40B4-BE49-F238E27FC236}">
                <a16:creationId xmlns:a16="http://schemas.microsoft.com/office/drawing/2014/main" id="{2874F9B5-7800-47A2-A474-A48494A861CA}"/>
              </a:ext>
            </a:extLst>
          </p:cNvPr>
          <p:cNvSpPr txBox="1"/>
          <p:nvPr/>
        </p:nvSpPr>
        <p:spPr>
          <a:xfrm>
            <a:off x="7989987" y="2754014"/>
            <a:ext cx="3668613" cy="253915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AT" sz="2400" b="1" dirty="0">
                <a:solidFill>
                  <a:schemeClr val="tx2"/>
                </a:solidFill>
                <a:latin typeface="Arial" panose="020B0604020202020204" pitchFamily="34" charset="0"/>
                <a:cs typeface="Arial" panose="020B0604020202020204" pitchFamily="34" charset="0"/>
              </a:rPr>
              <a:t>Modularer Güterwagen </a:t>
            </a:r>
          </a:p>
          <a:p>
            <a:pPr marL="342900" indent="-342900">
              <a:spcAft>
                <a:spcPts val="600"/>
              </a:spcAft>
              <a:buFont typeface="Arial" panose="020B0604020202020204" pitchFamily="34" charset="0"/>
              <a:buChar char="•"/>
            </a:pPr>
            <a:r>
              <a:rPr lang="de-AT" sz="2400" dirty="0">
                <a:solidFill>
                  <a:schemeClr val="tx2"/>
                </a:solidFill>
                <a:latin typeface="Arial" panose="020B0604020202020204" pitchFamily="34" charset="0"/>
                <a:cs typeface="Arial" panose="020B0604020202020204" pitchFamily="34" charset="0"/>
              </a:rPr>
              <a:t>Universelle Einsatzbarkeit</a:t>
            </a:r>
          </a:p>
          <a:p>
            <a:pPr marL="342900" indent="-342900">
              <a:spcAft>
                <a:spcPts val="600"/>
              </a:spcAft>
              <a:buFont typeface="Arial" panose="020B0604020202020204" pitchFamily="34" charset="0"/>
              <a:buChar char="•"/>
            </a:pPr>
            <a:r>
              <a:rPr lang="de-AT" sz="2400" dirty="0">
                <a:solidFill>
                  <a:schemeClr val="tx2"/>
                </a:solidFill>
                <a:latin typeface="Arial" panose="020B0604020202020204" pitchFamily="34" charset="0"/>
                <a:cs typeface="Arial" panose="020B0604020202020204" pitchFamily="34" charset="0"/>
              </a:rPr>
              <a:t>Leichtbaukonzept</a:t>
            </a:r>
          </a:p>
          <a:p>
            <a:pPr marL="342900" indent="-342900">
              <a:buFont typeface="Arial" panose="020B0604020202020204" pitchFamily="34" charset="0"/>
              <a:buChar char="•"/>
            </a:pPr>
            <a:endParaRPr lang="de-AT" sz="2400" dirty="0">
              <a:solidFill>
                <a:schemeClr val="tx2"/>
              </a:solidFill>
              <a:latin typeface="Arial" panose="020B0604020202020204" pitchFamily="34" charset="0"/>
              <a:cs typeface="Arial" panose="020B0604020202020204" pitchFamily="34" charset="0"/>
            </a:endParaRPr>
          </a:p>
        </p:txBody>
      </p:sp>
      <p:pic>
        <p:nvPicPr>
          <p:cNvPr id="4" name="Grafik 3"/>
          <p:cNvPicPr>
            <a:picLocks noChangeAspect="1"/>
          </p:cNvPicPr>
          <p:nvPr/>
        </p:nvPicPr>
        <p:blipFill rotWithShape="1">
          <a:blip r:embed="rId3"/>
          <a:srcRect l="8227" t="11183" r="8427" b="3871"/>
          <a:stretch/>
        </p:blipFill>
        <p:spPr>
          <a:xfrm>
            <a:off x="1091366" y="1842054"/>
            <a:ext cx="6778305" cy="3885966"/>
          </a:xfrm>
          <a:prstGeom prst="rect">
            <a:avLst/>
          </a:prstGeom>
          <a:effectLst>
            <a:softEdge rad="63500"/>
          </a:effectLst>
        </p:spPr>
      </p:pic>
    </p:spTree>
    <p:extLst>
      <p:ext uri="{BB962C8B-B14F-4D97-AF65-F5344CB8AC3E}">
        <p14:creationId xmlns:p14="http://schemas.microsoft.com/office/powerpoint/2010/main" val="1133583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DE" dirty="0"/>
              <a:t>MOBILER (Rail Cargo Group)</a:t>
            </a:r>
            <a:endParaRPr lang="hu-HU" dirty="0"/>
          </a:p>
        </p:txBody>
      </p:sp>
      <p:sp>
        <p:nvSpPr>
          <p:cNvPr id="11" name="Textfeld 10">
            <a:extLst>
              <a:ext uri="{FF2B5EF4-FFF2-40B4-BE49-F238E27FC236}">
                <a16:creationId xmlns:a16="http://schemas.microsoft.com/office/drawing/2014/main" id="{7EAF0956-DE5D-444E-9D22-BA493813AEE2}"/>
              </a:ext>
            </a:extLst>
          </p:cNvPr>
          <p:cNvSpPr txBox="1"/>
          <p:nvPr/>
        </p:nvSpPr>
        <p:spPr>
          <a:xfrm>
            <a:off x="1371037" y="5788178"/>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Rail Cargo Group</a:t>
            </a:r>
          </a:p>
        </p:txBody>
      </p:sp>
      <p:sp>
        <p:nvSpPr>
          <p:cNvPr id="12" name="Textfeld 11">
            <a:extLst>
              <a:ext uri="{FF2B5EF4-FFF2-40B4-BE49-F238E27FC236}">
                <a16:creationId xmlns:a16="http://schemas.microsoft.com/office/drawing/2014/main" id="{2874F9B5-7800-47A2-A474-A48494A861CA}"/>
              </a:ext>
            </a:extLst>
          </p:cNvPr>
          <p:cNvSpPr txBox="1"/>
          <p:nvPr/>
        </p:nvSpPr>
        <p:spPr>
          <a:xfrm>
            <a:off x="6942221" y="2219563"/>
            <a:ext cx="4532402" cy="357020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sz="2400" dirty="0">
                <a:solidFill>
                  <a:schemeClr val="tx2"/>
                </a:solidFill>
                <a:latin typeface="Arial" panose="020B0604020202020204" pitchFamily="34" charset="0"/>
                <a:cs typeface="Arial" panose="020B0604020202020204" pitchFamily="34" charset="0"/>
              </a:rPr>
              <a:t>Innovatives </a:t>
            </a:r>
            <a:r>
              <a:rPr lang="de-DE" sz="2400" b="1" dirty="0">
                <a:solidFill>
                  <a:schemeClr val="tx2"/>
                </a:solidFill>
                <a:latin typeface="Arial" panose="020B0604020202020204" pitchFamily="34" charset="0"/>
                <a:cs typeface="Arial" panose="020B0604020202020204" pitchFamily="34" charset="0"/>
              </a:rPr>
              <a:t>Wagenladungskonzept</a:t>
            </a:r>
          </a:p>
          <a:p>
            <a:pPr marL="342900" indent="-342900">
              <a:spcAft>
                <a:spcPts val="600"/>
              </a:spcAft>
              <a:buFont typeface="Arial" panose="020B0604020202020204" pitchFamily="34" charset="0"/>
              <a:buChar char="•"/>
            </a:pPr>
            <a:r>
              <a:rPr lang="de-DE" sz="2400" dirty="0">
                <a:solidFill>
                  <a:schemeClr val="tx2"/>
                </a:solidFill>
                <a:latin typeface="Arial" panose="020B0604020202020204" pitchFamily="34" charset="0"/>
                <a:cs typeface="Arial" panose="020B0604020202020204" pitchFamily="34" charset="0"/>
              </a:rPr>
              <a:t>Hydraulische Hubvorrichtung am MOBILER-Fahrzeug ermöglicht den raschen und unkomplizierten Umschlag der MOBILER-Behälter </a:t>
            </a:r>
            <a:r>
              <a:rPr lang="de-DE" sz="2400" b="1" dirty="0">
                <a:solidFill>
                  <a:schemeClr val="tx2"/>
                </a:solidFill>
                <a:latin typeface="Arial" panose="020B0604020202020204" pitchFamily="34" charset="0"/>
                <a:cs typeface="Arial" panose="020B0604020202020204" pitchFamily="34" charset="0"/>
              </a:rPr>
              <a:t>zwischen Lkw und Waggon</a:t>
            </a:r>
          </a:p>
          <a:p>
            <a:pPr marL="342900" indent="-342900">
              <a:spcAft>
                <a:spcPts val="600"/>
              </a:spcAft>
              <a:buFont typeface="Arial" panose="020B0604020202020204" pitchFamily="34" charset="0"/>
              <a:buChar char="•"/>
            </a:pPr>
            <a:r>
              <a:rPr lang="de-DE" sz="2400" dirty="0">
                <a:solidFill>
                  <a:schemeClr val="tx2"/>
                </a:solidFill>
                <a:latin typeface="Arial" panose="020B0604020202020204" pitchFamily="34" charset="0"/>
                <a:cs typeface="Arial" panose="020B0604020202020204" pitchFamily="34" charset="0"/>
              </a:rPr>
              <a:t>Kein Kran erforderlich</a:t>
            </a:r>
            <a:endParaRPr lang="de-AT" sz="2400" dirty="0">
              <a:solidFill>
                <a:schemeClr val="tx2"/>
              </a:solidFill>
              <a:latin typeface="Arial" panose="020B0604020202020204" pitchFamily="34" charset="0"/>
              <a:cs typeface="Arial" panose="020B0604020202020204" pitchFamily="34" charset="0"/>
            </a:endParaRPr>
          </a:p>
        </p:txBody>
      </p:sp>
      <p:pic>
        <p:nvPicPr>
          <p:cNvPr id="5" name="Grafik 4" descr="Ein Bild, das LKW, Himmel, Straße, draußen enthält.&#10;&#10;Automatisch generierte Beschreibung">
            <a:extLst>
              <a:ext uri="{FF2B5EF4-FFF2-40B4-BE49-F238E27FC236}">
                <a16:creationId xmlns:a16="http://schemas.microsoft.com/office/drawing/2014/main" id="{FB7F0F73-A4B2-4DBF-BE92-62B275FCD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037" y="2173904"/>
            <a:ext cx="5258364" cy="3507638"/>
          </a:xfrm>
          <a:prstGeom prst="rect">
            <a:avLst/>
          </a:prstGeom>
          <a:effectLst>
            <a:softEdge rad="63500"/>
          </a:effectLst>
        </p:spPr>
      </p:pic>
    </p:spTree>
    <p:extLst>
      <p:ext uri="{BB962C8B-B14F-4D97-AF65-F5344CB8AC3E}">
        <p14:creationId xmlns:p14="http://schemas.microsoft.com/office/powerpoint/2010/main" val="236883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arbeite ich mit diesem Lernmaterial?</a:t>
            </a:r>
            <a:endParaRPr lang="de-AT" dirty="0"/>
          </a:p>
        </p:txBody>
      </p:sp>
      <p:sp>
        <p:nvSpPr>
          <p:cNvPr id="3" name="Textfeld 2"/>
          <p:cNvSpPr txBox="1"/>
          <p:nvPr/>
        </p:nvSpPr>
        <p:spPr>
          <a:xfrm>
            <a:off x="2177142" y="1612670"/>
            <a:ext cx="7930342" cy="5001369"/>
          </a:xfrm>
          <a:prstGeom prst="rect">
            <a:avLst/>
          </a:prstGeom>
          <a:noFill/>
        </p:spPr>
        <p:txBody>
          <a:bodyPr wrap="square" rtlCol="0">
            <a:spAutoFit/>
          </a:bodyPr>
          <a:lstStyle/>
          <a:p>
            <a:pPr>
              <a:spcAft>
                <a:spcPts val="600"/>
              </a:spcAft>
            </a:pPr>
            <a:r>
              <a:rPr lang="de-DE" sz="2000" b="1" dirty="0">
                <a:latin typeface="Arial" panose="020B0604020202020204" pitchFamily="34" charset="0"/>
                <a:cs typeface="Arial" panose="020B0604020202020204" pitchFamily="34" charset="0"/>
              </a:rPr>
              <a:t>Power Point</a:t>
            </a:r>
          </a:p>
          <a:p>
            <a:pPr marL="274320" lvl="1">
              <a:spcAft>
                <a:spcPts val="600"/>
              </a:spcAft>
            </a:pPr>
            <a:r>
              <a:rPr lang="de-DE" sz="1400" dirty="0">
                <a:latin typeface="Arial" panose="020B0604020202020204" pitchFamily="34" charset="0"/>
                <a:cs typeface="Arial" panose="020B0604020202020204" pitchFamily="34" charset="0"/>
              </a:rPr>
              <a:t>In der folgenden PowerPoint wird das Thema „Zukunftstrends im Güterverkehr“ präsentiert. In den zugehörigen Notizen sind die </a:t>
            </a:r>
            <a:r>
              <a:rPr lang="de-DE" sz="1400" dirty="0" err="1">
                <a:latin typeface="Arial" panose="020B0604020202020204" pitchFamily="34" charset="0"/>
                <a:cs typeface="Arial" panose="020B0604020202020204" pitchFamily="34" charset="0"/>
              </a:rPr>
              <a:t>Slides</a:t>
            </a:r>
            <a:r>
              <a:rPr lang="de-DE" sz="1400" dirty="0">
                <a:latin typeface="Arial" panose="020B0604020202020204" pitchFamily="34" charset="0"/>
                <a:cs typeface="Arial" panose="020B0604020202020204" pitchFamily="34" charset="0"/>
              </a:rPr>
              <a:t> kurz beschrieben und die verwendeten Quellen für diese angeführt, falls weiterführende Informationen benötigt werden.</a:t>
            </a:r>
          </a:p>
          <a:p>
            <a:pPr>
              <a:spcAft>
                <a:spcPts val="600"/>
              </a:spcAft>
            </a:pPr>
            <a:r>
              <a:rPr lang="de-DE" sz="2000" b="1" dirty="0">
                <a:latin typeface="Arial" panose="020B0604020202020204" pitchFamily="34" charset="0"/>
                <a:cs typeface="Arial" panose="020B0604020202020204" pitchFamily="34" charset="0"/>
              </a:rPr>
              <a:t>Reader</a:t>
            </a:r>
          </a:p>
          <a:p>
            <a:pPr marL="274320" lvl="1">
              <a:spcAft>
                <a:spcPts val="600"/>
              </a:spcAft>
            </a:pPr>
            <a:r>
              <a:rPr lang="de-DE" sz="1400" dirty="0">
                <a:latin typeface="Arial" panose="020B0604020202020204" pitchFamily="34" charset="0"/>
                <a:cs typeface="Arial" panose="020B0604020202020204" pitchFamily="34" charset="0"/>
              </a:rPr>
              <a:t>Zusätzlich zu den PowerPoint Präsentationen ist auch ein Reader bereitgestellt, welcher das Thema detaillierter beschreibt und als Skript verwendet werden kann. </a:t>
            </a:r>
            <a:r>
              <a:rPr lang="de-DE" sz="1600" dirty="0">
                <a:latin typeface="Arial" panose="020B0604020202020204" pitchFamily="34" charset="0"/>
                <a:cs typeface="Arial" panose="020B0604020202020204" pitchFamily="34" charset="0"/>
              </a:rPr>
              <a:t> </a:t>
            </a:r>
          </a:p>
          <a:p>
            <a:pPr marL="273050" lvl="1" indent="-273050">
              <a:spcAft>
                <a:spcPts val="600"/>
              </a:spcAft>
            </a:pPr>
            <a:r>
              <a:rPr lang="de-DE" sz="2000" b="1" dirty="0">
                <a:latin typeface="Arial" panose="020B0604020202020204" pitchFamily="34" charset="0"/>
                <a:cs typeface="Arial" panose="020B0604020202020204" pitchFamily="34" charset="0"/>
              </a:rPr>
              <a:t>Übungen</a:t>
            </a:r>
            <a:br>
              <a:rPr lang="de-DE" sz="16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Die Lernpakete enthalten vielfältige interaktive Übungen zur Festigung des vermittelten Wissens. Es werden auch Lösungen für die Übungen bereitgestellt.</a:t>
            </a:r>
          </a:p>
          <a:p>
            <a:pPr>
              <a:spcAft>
                <a:spcPts val="600"/>
              </a:spcAft>
            </a:pPr>
            <a:r>
              <a:rPr lang="de-DE" sz="2000" b="1" dirty="0">
                <a:latin typeface="Arial" panose="020B0604020202020204" pitchFamily="34" charset="0"/>
                <a:cs typeface="Arial" panose="020B0604020202020204" pitchFamily="34" charset="0"/>
              </a:rPr>
              <a:t>Links</a:t>
            </a:r>
            <a:r>
              <a:rPr lang="de-DE" sz="1600" b="1" dirty="0">
                <a:latin typeface="Arial" panose="020B0604020202020204" pitchFamily="34" charset="0"/>
                <a:cs typeface="Arial" panose="020B0604020202020204" pitchFamily="34" charset="0"/>
              </a:rPr>
              <a:t> </a:t>
            </a:r>
          </a:p>
          <a:p>
            <a:pPr marL="274320" lvl="1">
              <a:spcAft>
                <a:spcPts val="600"/>
              </a:spcAft>
            </a:pPr>
            <a:r>
              <a:rPr lang="de-DE" sz="1400" dirty="0">
                <a:latin typeface="Arial" panose="020B0604020202020204" pitchFamily="34" charset="0"/>
                <a:cs typeface="Arial" panose="020B0604020202020204" pitchFamily="34" charset="0"/>
              </a:rPr>
              <a:t>Die für die Präsentation verwendeten Quellen sind in den Lernpaketen unter einer Linksammlung zur Verfügung gestellt.</a:t>
            </a:r>
          </a:p>
          <a:p>
            <a:pPr>
              <a:spcAft>
                <a:spcPts val="600"/>
              </a:spcAft>
            </a:pPr>
            <a:r>
              <a:rPr lang="de-DE" sz="2000" b="1" dirty="0">
                <a:latin typeface="Arial" panose="020B0604020202020204" pitchFamily="34" charset="0"/>
                <a:cs typeface="Arial" panose="020B0604020202020204" pitchFamily="34" charset="0"/>
              </a:rPr>
              <a:t>Videos</a:t>
            </a:r>
          </a:p>
          <a:p>
            <a:pPr marL="274320" lvl="2">
              <a:spcAft>
                <a:spcPts val="600"/>
              </a:spcAft>
            </a:pPr>
            <a:r>
              <a:rPr lang="de-DE" sz="1400" dirty="0">
                <a:latin typeface="Arial" panose="020B0604020202020204" pitchFamily="34" charset="0"/>
                <a:cs typeface="Arial" panose="020B0604020202020204" pitchFamily="34" charset="0"/>
              </a:rPr>
              <a:t>Zusätzlich sind auch Videos zur Verfügung gestellt, welche genutzt werden können. Diese sind ebenfalls in den betreffenden Lernpaketen zu finden. </a:t>
            </a:r>
          </a:p>
          <a:p>
            <a:pPr>
              <a:spcAft>
                <a:spcPts val="600"/>
              </a:spcAft>
            </a:pP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4950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DE" dirty="0" err="1"/>
              <a:t>Coradia</a:t>
            </a:r>
            <a:r>
              <a:rPr lang="de-DE" dirty="0"/>
              <a:t> </a:t>
            </a:r>
            <a:r>
              <a:rPr lang="de-DE" dirty="0" err="1"/>
              <a:t>iLint</a:t>
            </a:r>
            <a:r>
              <a:rPr lang="de-DE" dirty="0"/>
              <a:t> (</a:t>
            </a:r>
            <a:r>
              <a:rPr lang="de-DE" dirty="0" err="1"/>
              <a:t>Alstom</a:t>
            </a:r>
            <a:r>
              <a:rPr lang="de-DE" dirty="0"/>
              <a:t>)</a:t>
            </a:r>
            <a:endParaRPr lang="hu-HU" dirty="0"/>
          </a:p>
        </p:txBody>
      </p:sp>
      <p:sp>
        <p:nvSpPr>
          <p:cNvPr id="11" name="Textfeld 10">
            <a:extLst>
              <a:ext uri="{FF2B5EF4-FFF2-40B4-BE49-F238E27FC236}">
                <a16:creationId xmlns:a16="http://schemas.microsoft.com/office/drawing/2014/main" id="{7EAF0956-DE5D-444E-9D22-BA493813AEE2}"/>
              </a:ext>
            </a:extLst>
          </p:cNvPr>
          <p:cNvSpPr txBox="1"/>
          <p:nvPr/>
        </p:nvSpPr>
        <p:spPr>
          <a:xfrm>
            <a:off x="1010652" y="5754957"/>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Alstom</a:t>
            </a:r>
          </a:p>
        </p:txBody>
      </p:sp>
      <p:sp>
        <p:nvSpPr>
          <p:cNvPr id="12" name="Textfeld 11">
            <a:extLst>
              <a:ext uri="{FF2B5EF4-FFF2-40B4-BE49-F238E27FC236}">
                <a16:creationId xmlns:a16="http://schemas.microsoft.com/office/drawing/2014/main" id="{2874F9B5-7800-47A2-A474-A48494A861CA}"/>
              </a:ext>
            </a:extLst>
          </p:cNvPr>
          <p:cNvSpPr txBox="1"/>
          <p:nvPr/>
        </p:nvSpPr>
        <p:spPr>
          <a:xfrm>
            <a:off x="7062536" y="2122738"/>
            <a:ext cx="4423814" cy="349326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sz="2400" b="1" dirty="0">
                <a:solidFill>
                  <a:schemeClr val="tx2"/>
                </a:solidFill>
                <a:latin typeface="Arial" panose="020B0604020202020204" pitchFamily="34" charset="0"/>
                <a:cs typeface="Arial" panose="020B0604020202020204" pitchFamily="34" charset="0"/>
              </a:rPr>
              <a:t>Brennstoffzellenzug</a:t>
            </a:r>
            <a:r>
              <a:rPr lang="de-DE" sz="2400" dirty="0">
                <a:solidFill>
                  <a:schemeClr val="tx2"/>
                </a:solidFill>
                <a:latin typeface="Arial" panose="020B0604020202020204" pitchFamily="34" charset="0"/>
                <a:cs typeface="Arial" panose="020B0604020202020204" pitchFamily="34" charset="0"/>
              </a:rPr>
              <a:t>, der zwar elektrisch fährt, den Strom aber nicht aus der Oberleitung bezieht, sondern ihn selbst mit der Brennstoffzellentechnik produziert</a:t>
            </a:r>
          </a:p>
          <a:p>
            <a:pPr marL="342900" indent="-342900">
              <a:spcAft>
                <a:spcPts val="600"/>
              </a:spcAft>
              <a:buFont typeface="Arial" panose="020B0604020202020204" pitchFamily="34" charset="0"/>
              <a:buChar char="•"/>
            </a:pPr>
            <a:r>
              <a:rPr lang="de-DE" sz="2400" dirty="0">
                <a:solidFill>
                  <a:schemeClr val="tx2"/>
                </a:solidFill>
                <a:latin typeface="Arial" panose="020B0604020202020204" pitchFamily="34" charset="0"/>
                <a:cs typeface="Arial" panose="020B0604020202020204" pitchFamily="34" charset="0"/>
              </a:rPr>
              <a:t>Alternative für Dieselzüge im Schienennahverkehr</a:t>
            </a:r>
            <a:endParaRPr lang="de-AT" sz="2400" dirty="0">
              <a:solidFill>
                <a:schemeClr val="tx2"/>
              </a:solidFill>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652" y="1689663"/>
            <a:ext cx="5605058" cy="4203793"/>
          </a:xfrm>
          <a:prstGeom prst="rect">
            <a:avLst/>
          </a:prstGeom>
          <a:effectLst>
            <a:softEdge rad="63500"/>
          </a:effectLst>
        </p:spPr>
      </p:pic>
    </p:spTree>
    <p:extLst>
      <p:ext uri="{BB962C8B-B14F-4D97-AF65-F5344CB8AC3E}">
        <p14:creationId xmlns:p14="http://schemas.microsoft.com/office/powerpoint/2010/main" val="278565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Quellen </a:t>
            </a:r>
          </a:p>
        </p:txBody>
      </p:sp>
      <p:sp>
        <p:nvSpPr>
          <p:cNvPr id="6" name="Inhaltsplatzhalter 2">
            <a:extLst>
              <a:ext uri="{FF2B5EF4-FFF2-40B4-BE49-F238E27FC236}">
                <a16:creationId xmlns:a16="http://schemas.microsoft.com/office/drawing/2014/main" id="{491B0E07-D371-4F0C-AAFD-FA769871A9AC}"/>
              </a:ext>
            </a:extLst>
          </p:cNvPr>
          <p:cNvSpPr>
            <a:spLocks noGrp="1"/>
          </p:cNvSpPr>
          <p:nvPr>
            <p:ph idx="1"/>
          </p:nvPr>
        </p:nvSpPr>
        <p:spPr>
          <a:xfrm>
            <a:off x="1019175" y="1725323"/>
            <a:ext cx="10161969" cy="4525963"/>
          </a:xfrm>
        </p:spPr>
        <p:txBody>
          <a:bodyPr>
            <a:normAutofit fontScale="62500" lnSpcReduction="20000"/>
          </a:bodyPr>
          <a:lstStyle/>
          <a:p>
            <a:pPr marL="182563" indent="-182563">
              <a:lnSpc>
                <a:spcPct val="100000"/>
              </a:lnSpc>
            </a:pPr>
            <a:r>
              <a:rPr lang="de-DE" sz="1400" dirty="0"/>
              <a:t>Allianz pro Schiene (2019a): Ein Überblick: Innovative Antriebe auf der Schiene, in: https://www.allianz-pro-schiene.de/themen/aktuell/innovative-antriebe-auf-der-schiene/, Zugriff am: 21.07.2019</a:t>
            </a:r>
          </a:p>
          <a:p>
            <a:pPr marL="182563" indent="-182563">
              <a:lnSpc>
                <a:spcPct val="100000"/>
              </a:lnSpc>
            </a:pPr>
            <a:r>
              <a:rPr lang="de-DE" sz="1400" dirty="0"/>
              <a:t>Allianz pro Schiene (2019b): Autonomes Fahren auf der Schiene: Wie die Bahnen schon heute selbstständig unterwegs sind, in: https://www.allianz-pro-schiene.de/themen/aktuell/autonomes-fahren-auf-der-schiene/, Zugriff am: 21.07.2019</a:t>
            </a:r>
          </a:p>
          <a:p>
            <a:pPr marL="182563" indent="-182563">
              <a:lnSpc>
                <a:spcPct val="100000"/>
              </a:lnSpc>
            </a:pPr>
            <a:r>
              <a:rPr lang="de-DE" sz="1400" dirty="0"/>
              <a:t>Alstom (2019): </a:t>
            </a:r>
            <a:r>
              <a:rPr lang="de-DE" sz="1400" dirty="0" err="1"/>
              <a:t>Coradia</a:t>
            </a:r>
            <a:r>
              <a:rPr lang="de-DE" sz="1400" dirty="0"/>
              <a:t> </a:t>
            </a:r>
            <a:r>
              <a:rPr lang="de-DE" sz="1400" dirty="0" err="1"/>
              <a:t>iLint</a:t>
            </a:r>
            <a:r>
              <a:rPr lang="de-DE" sz="1400" dirty="0"/>
              <a:t> – der weltweit erste Wasserstoffzug , in: </a:t>
            </a:r>
            <a:r>
              <a:rPr lang="de-DE" sz="1400" dirty="0">
                <a:hlinkClick r:id="rId3"/>
              </a:rPr>
              <a:t>https://www.alstom.com/de/our-solutions-rolling-stock/coradia-ilint-der-weltweit-erste-wasserstoffzug</a:t>
            </a:r>
            <a:r>
              <a:rPr lang="de-DE" sz="1400" dirty="0"/>
              <a:t>, Zugriff am: 20.07.2019</a:t>
            </a:r>
          </a:p>
          <a:p>
            <a:pPr marL="182563" indent="-182563">
              <a:lnSpc>
                <a:spcPct val="100000"/>
              </a:lnSpc>
            </a:pPr>
            <a:r>
              <a:rPr lang="de-DE" sz="1400" dirty="0"/>
              <a:t>Alstom (2018): Weltpremiere: Alstoms Wasserstoff-Züge starten im öffentlichen Linienverkehr in Niedersachsen, in: </a:t>
            </a:r>
            <a:r>
              <a:rPr lang="de-DE" sz="1400" dirty="0">
                <a:hlinkClick r:id="rId4"/>
              </a:rPr>
              <a:t>https://www.alstom.com/de/press-releases-news/2018/9/weltpremiere-alstoms-wasserstoff-zuege-starten-im-oeffentlichen</a:t>
            </a:r>
            <a:r>
              <a:rPr lang="de-DE" sz="1400" dirty="0"/>
              <a:t>, Zugriff am: 15.11.2019</a:t>
            </a:r>
          </a:p>
          <a:p>
            <a:pPr marL="182563" indent="-182563">
              <a:lnSpc>
                <a:spcPct val="100000"/>
              </a:lnSpc>
            </a:pPr>
            <a:r>
              <a:rPr lang="de-DE" sz="1400" dirty="0" err="1"/>
              <a:t>Bergaus</a:t>
            </a:r>
            <a:r>
              <a:rPr lang="de-DE" sz="1400" dirty="0"/>
              <a:t> M./</a:t>
            </a:r>
            <a:r>
              <a:rPr lang="de-DE" sz="1400" dirty="0" err="1"/>
              <a:t>Stottok</a:t>
            </a:r>
            <a:r>
              <a:rPr lang="de-DE" sz="1400" dirty="0"/>
              <a:t> B. (2010): Verbesserter Nutzen von </a:t>
            </a:r>
            <a:r>
              <a:rPr lang="de-DE" sz="1400" dirty="0" err="1"/>
              <a:t>Telematiksystemen</a:t>
            </a:r>
            <a:r>
              <a:rPr lang="de-DE" sz="1400" dirty="0"/>
              <a:t> im Schienenverkehr durch Bereitstellung innovativer Service-</a:t>
            </a:r>
            <a:r>
              <a:rPr lang="de-DE" sz="1400" dirty="0" err="1"/>
              <a:t>Delivey</a:t>
            </a:r>
            <a:r>
              <a:rPr lang="de-DE" sz="1400" dirty="0"/>
              <a:t>-Plattformen; Krems</a:t>
            </a:r>
          </a:p>
          <a:p>
            <a:pPr marL="182563" indent="-182563">
              <a:lnSpc>
                <a:spcPct val="100000"/>
              </a:lnSpc>
            </a:pPr>
            <a:r>
              <a:rPr lang="de-DE" sz="1400" dirty="0"/>
              <a:t>BBT (2018): Projektüberblick, in: https://www.bbt-se.com/tunnel/projektueberblick/, Zugriff am 04.11.2018</a:t>
            </a:r>
          </a:p>
          <a:p>
            <a:pPr marL="182563" indent="-182563">
              <a:lnSpc>
                <a:spcPct val="100000"/>
              </a:lnSpc>
            </a:pPr>
            <a:r>
              <a:rPr lang="de-DE" sz="1400" dirty="0" err="1"/>
              <a:t>Bmvit</a:t>
            </a:r>
            <a:r>
              <a:rPr lang="de-DE" sz="1400" dirty="0"/>
              <a:t> (2018): Zügiger Ausbau: So bleibt Österreich </a:t>
            </a:r>
            <a:r>
              <a:rPr lang="de-DE" sz="1400" dirty="0" err="1"/>
              <a:t>Bahnland</a:t>
            </a:r>
            <a:r>
              <a:rPr lang="de-DE" sz="1400" dirty="0"/>
              <a:t> Nummer 1, in: https://infothek.bmvit.gv.at/eisenbahn-investitionen-bahnland-nummer-1/, Zugriff am: 21.07.2019</a:t>
            </a:r>
          </a:p>
          <a:p>
            <a:pPr marL="182563" indent="-182563">
              <a:lnSpc>
                <a:spcPct val="100000"/>
              </a:lnSpc>
            </a:pPr>
            <a:r>
              <a:rPr lang="de-DE" sz="1400" dirty="0" err="1"/>
              <a:t>Bobsien</a:t>
            </a:r>
            <a:r>
              <a:rPr lang="de-DE" sz="1400" dirty="0"/>
              <a:t>, S. / Schmidt, H. / Koch </a:t>
            </a:r>
            <a:r>
              <a:rPr lang="de-DE" sz="1400" dirty="0" err="1"/>
              <a:t>to</a:t>
            </a:r>
            <a:r>
              <a:rPr lang="de-DE" sz="1400" dirty="0"/>
              <a:t> </a:t>
            </a:r>
            <a:r>
              <a:rPr lang="de-DE" sz="1400" dirty="0" err="1"/>
              <a:t>Krax</a:t>
            </a:r>
            <a:r>
              <a:rPr lang="de-DE" sz="1400" dirty="0"/>
              <a:t>, G. (2018): Mit intelligenten Güterwagen in die Verkehrswende starten, in: </a:t>
            </a:r>
            <a:r>
              <a:rPr lang="de-DE" sz="1400" dirty="0">
                <a:hlinkClick r:id="rId5"/>
              </a:rPr>
              <a:t>https://www.dbcargo.com/resource/blob/3348136/efab4ff3b423398dc9cd94311550908a/Artikel_ETR_9_2018_Verkehrswende-data.pdf</a:t>
            </a:r>
            <a:r>
              <a:rPr lang="de-DE" sz="1400" dirty="0"/>
              <a:t>, Zugriff am: 20.07.2019</a:t>
            </a:r>
          </a:p>
          <a:p>
            <a:pPr marL="182563" indent="-182563"/>
            <a:r>
              <a:rPr lang="de-DE" sz="1400" dirty="0"/>
              <a:t>Cargo Sous Terrain (2019): </a:t>
            </a:r>
            <a:r>
              <a:rPr lang="en-GB" sz="1400" dirty="0">
                <a:hlinkClick r:id="rId6"/>
              </a:rPr>
              <a:t>http://www.cargosousterrain.ch</a:t>
            </a:r>
            <a:r>
              <a:rPr lang="en-GB" sz="1400" dirty="0"/>
              <a:t>, </a:t>
            </a:r>
            <a:r>
              <a:rPr lang="en-GB" sz="1400" dirty="0" err="1"/>
              <a:t>Zugriff</a:t>
            </a:r>
            <a:r>
              <a:rPr lang="en-GB" sz="1400" dirty="0"/>
              <a:t> am 21.07.2019</a:t>
            </a:r>
          </a:p>
          <a:p>
            <a:pPr marL="182563" indent="-182563">
              <a:lnSpc>
                <a:spcPct val="100000"/>
              </a:lnSpc>
            </a:pPr>
            <a:r>
              <a:rPr lang="de-DE" sz="1400" dirty="0"/>
              <a:t>Clausen, U. (2017): Die Zukunft des Schienengüterverkehrs – Schienengüterverkehr 4.0 – Digitalisierung, Automatisierung, moderne Fahrzeugtechnik, Hannover: Fraunhofer IML &amp; Institut für Transportlogistik der TU Dortmund </a:t>
            </a:r>
          </a:p>
          <a:p>
            <a:pPr marL="182563" indent="-182563">
              <a:lnSpc>
                <a:spcPct val="100000"/>
              </a:lnSpc>
            </a:pPr>
            <a:r>
              <a:rPr lang="de-DE" sz="1400" dirty="0"/>
              <a:t>DB Cargo (2019): Mit intelligenten Güterwagen in die Verkehrswende starten, in: </a:t>
            </a:r>
            <a:r>
              <a:rPr lang="de-DE" sz="1400" dirty="0">
                <a:hlinkClick r:id="rId7"/>
              </a:rPr>
              <a:t>https://www.dbcargo.com/rail-deutschland-de/news-und-medien/News/mit-intelligenten-Gueterwagen-in-die-verkehrswende-starten-3348128</a:t>
            </a:r>
            <a:r>
              <a:rPr lang="de-DE" sz="1400" dirty="0"/>
              <a:t>, Zugriff am: 20.07.2019</a:t>
            </a:r>
          </a:p>
          <a:p>
            <a:pPr marL="182563" indent="-182563">
              <a:lnSpc>
                <a:spcPct val="100000"/>
              </a:lnSpc>
            </a:pPr>
            <a:r>
              <a:rPr lang="de-DE" sz="1400" dirty="0"/>
              <a:t>DB Inside Bahn (2016): Visionen und Ideen: Bahnhöfe der Zukunft, in: https://inside.bahn.de/bahnhof-zukunft/, Zugriff am: 21.07.2019</a:t>
            </a:r>
          </a:p>
          <a:p>
            <a:pPr marL="182563" indent="-182563">
              <a:lnSpc>
                <a:spcPct val="100000"/>
              </a:lnSpc>
            </a:pPr>
            <a:r>
              <a:rPr lang="de-DE" sz="1400" dirty="0"/>
              <a:t>Die Welt (2016): Deutsche Bahn will automatisierte Züge ohne Lokführer durch Land rollen lassen, bezogen unter: https://www.welt.de/newsticker/news1/article156114541/Deutsche-Bahn-will-automatisierte-Zuege-ohne-Lokfuehrer-durchs-Land-rollen-lassen.html, Zugriff am 10.11.2018</a:t>
            </a:r>
          </a:p>
          <a:p>
            <a:pPr marL="182563" indent="-182563">
              <a:lnSpc>
                <a:spcPct val="100000"/>
              </a:lnSpc>
            </a:pPr>
            <a:r>
              <a:rPr lang="de-DE" sz="1400" dirty="0"/>
              <a:t>Ebeling K./Kühne D./Leibbrand H./Lemmer K./</a:t>
            </a:r>
            <a:r>
              <a:rPr lang="de-DE" sz="1400" dirty="0" err="1"/>
              <a:t>Lohrberg</a:t>
            </a:r>
            <a:r>
              <a:rPr lang="de-DE" sz="1400" dirty="0"/>
              <a:t> K./</a:t>
            </a:r>
            <a:r>
              <a:rPr lang="de-DE" sz="1400" dirty="0" err="1"/>
              <a:t>Stopka</a:t>
            </a:r>
            <a:r>
              <a:rPr lang="de-DE" sz="1400" dirty="0"/>
              <a:t> U./</a:t>
            </a:r>
            <a:r>
              <a:rPr lang="de-DE" sz="1400" dirty="0" err="1"/>
              <a:t>Uebel</a:t>
            </a:r>
            <a:r>
              <a:rPr lang="de-DE" sz="1400" dirty="0"/>
              <a:t> H./Zocke P. (2005): Flexibilisierung des Schienenverkehrs durch Telematik; Stuttgart</a:t>
            </a:r>
          </a:p>
          <a:p>
            <a:pPr marL="182563" indent="-182563">
              <a:lnSpc>
                <a:spcPct val="100000"/>
              </a:lnSpc>
            </a:pPr>
            <a:r>
              <a:rPr lang="de-DE" sz="1400" dirty="0" err="1"/>
              <a:t>Gaisch</a:t>
            </a:r>
            <a:r>
              <a:rPr lang="de-DE" sz="1400" dirty="0"/>
              <a:t>-Faustmann, H. (2018): Selbstfahrende Züge werden die Lokführer ersetzen, in: https://www.kleinezeitung.at/wirtschaft/5446464/Selbstfahrende-Zuege-werden-den-Lokfuehrer-ersetzen, Zugriff am: 03.11.2018</a:t>
            </a:r>
          </a:p>
          <a:p>
            <a:pPr marL="182563" indent="-182563">
              <a:lnSpc>
                <a:spcPct val="100000"/>
              </a:lnSpc>
            </a:pPr>
            <a:r>
              <a:rPr lang="de-DE" sz="1400" dirty="0" err="1"/>
              <a:t>Leadersnet</a:t>
            </a:r>
            <a:r>
              <a:rPr lang="de-DE" sz="1400" dirty="0"/>
              <a:t> (2018): </a:t>
            </a:r>
            <a:r>
              <a:rPr lang="de-DE" sz="1400" dirty="0" err="1"/>
              <a:t>Cityjet</a:t>
            </a:r>
            <a:r>
              <a:rPr lang="de-DE" sz="1400" dirty="0"/>
              <a:t> </a:t>
            </a:r>
            <a:r>
              <a:rPr lang="de-DE" sz="1400" dirty="0" err="1"/>
              <a:t>eco</a:t>
            </a:r>
            <a:r>
              <a:rPr lang="de-DE" sz="1400" dirty="0"/>
              <a:t>: ÖBB und Siemens präsentieren Zug mit elektro-hybridem Batterieantrieb, in: https://www.leadersnet.at/news/32953,cityjet-eco-oebb-und-siemens-praesentieren-zug-mit.html, Zugriff am: 10.11.2018</a:t>
            </a:r>
          </a:p>
          <a:p>
            <a:pPr marL="182563" indent="-182563">
              <a:lnSpc>
                <a:spcPct val="100000"/>
              </a:lnSpc>
            </a:pPr>
            <a:r>
              <a:rPr lang="de-DE" sz="1400" dirty="0" err="1"/>
              <a:t>LogServ</a:t>
            </a:r>
            <a:r>
              <a:rPr lang="de-DE" sz="1400" dirty="0"/>
              <a:t> (2018): Weniger ist mehr, in: http://www.logserv.at/Presse/Aktuelles/Weniger-ist-mehr, Zugriff am 12.11.2018</a:t>
            </a:r>
          </a:p>
          <a:p>
            <a:pPr marL="182563" indent="-182563">
              <a:lnSpc>
                <a:spcPct val="100000"/>
              </a:lnSpc>
            </a:pPr>
            <a:r>
              <a:rPr lang="de-DE" sz="1400" dirty="0"/>
              <a:t>ÖBB Infrastruktur (2018): Brenner Basistunnel, in: https://infrastruktur.oebb.at/de/projekte-fuer-oesterreich/bahnstrecken/brennerstrecke-kufstein-brenner/brenner-basistunnel, Zugriff am 03.11.2018</a:t>
            </a:r>
          </a:p>
          <a:p>
            <a:pPr marL="182563" indent="-182563">
              <a:lnSpc>
                <a:spcPct val="100000"/>
              </a:lnSpc>
            </a:pPr>
            <a:r>
              <a:rPr lang="de-DE" sz="1400" dirty="0"/>
              <a:t>ÖBB Infrastruktur (2019): Zukunft Bahn Zielnetz 2025+, in: https://infrastruktur.oebb.at/de/unternehmen/fuer-oesterreich/zukunft-bahn-zielnetz, Zugriff am: 21.07.2019</a:t>
            </a:r>
          </a:p>
          <a:p>
            <a:pPr marL="182563" indent="-182563">
              <a:lnSpc>
                <a:spcPct val="100000"/>
              </a:lnSpc>
            </a:pPr>
            <a:r>
              <a:rPr lang="de-DE" sz="1400" dirty="0"/>
              <a:t>Österreichische Verkehrszeitung (2013): Rail Cargo Group investiert in Transportbuchungssystem, in: http://www.oevz.com/news/rail-cargo-group-investiert-in-transportbuchungssystem-2/, Zugriff am 03.11.2018</a:t>
            </a:r>
          </a:p>
          <a:p>
            <a:pPr marL="182563" indent="-182563">
              <a:lnSpc>
                <a:spcPct val="100000"/>
              </a:lnSpc>
            </a:pPr>
            <a:r>
              <a:rPr lang="de-DE" sz="1400" dirty="0" err="1"/>
              <a:t>o.V</a:t>
            </a:r>
            <a:r>
              <a:rPr lang="de-DE" sz="1400" dirty="0"/>
              <a:t>. (2017): Hybridantriebssysteme im Schienenverkehr, in: </a:t>
            </a:r>
            <a:r>
              <a:rPr lang="de-DE" sz="1400" dirty="0">
                <a:hlinkClick r:id="rId8"/>
              </a:rPr>
              <a:t>https://www.forschungsinformationssystem.de/servlet/is/342673/</a:t>
            </a:r>
            <a:r>
              <a:rPr lang="de-DE" sz="1400" dirty="0"/>
              <a:t>, Zugriff am: 21.07.2019</a:t>
            </a:r>
          </a:p>
          <a:p>
            <a:pPr marL="182563" indent="-182563">
              <a:lnSpc>
                <a:spcPct val="100000"/>
              </a:lnSpc>
            </a:pPr>
            <a:r>
              <a:rPr lang="de-DE" sz="1400" dirty="0"/>
              <a:t>Pluta, Werner (2018): Alstoms Brennstoffzellenzug ist "erschreckend unspektakulär", in: </a:t>
            </a:r>
            <a:r>
              <a:rPr lang="de-DE" sz="1400" dirty="0">
                <a:hlinkClick r:id="rId9"/>
              </a:rPr>
              <a:t>https://www.golem.de/news/coradia-ilint-alstoms-brennstoffzellenzug-ist-erschreckend-unspektakulaer-1804-133923.html</a:t>
            </a:r>
            <a:r>
              <a:rPr lang="de-DE" sz="1400" dirty="0"/>
              <a:t>, Zugriff am: 15.11.2018</a:t>
            </a:r>
          </a:p>
          <a:p>
            <a:pPr marL="182563" indent="-182563">
              <a:lnSpc>
                <a:spcPct val="100000"/>
              </a:lnSpc>
            </a:pPr>
            <a:endParaRPr lang="en-US" sz="1400" dirty="0"/>
          </a:p>
          <a:p>
            <a:pPr marL="182563" indent="-182563">
              <a:lnSpc>
                <a:spcPct val="100000"/>
              </a:lnSpc>
            </a:pPr>
            <a:endParaRPr lang="de-DE" sz="1400" dirty="0"/>
          </a:p>
          <a:p>
            <a:pPr marL="182563" indent="-182563">
              <a:lnSpc>
                <a:spcPct val="100000"/>
              </a:lnSpc>
            </a:pPr>
            <a:endParaRPr lang="de-DE" sz="1400" dirty="0"/>
          </a:p>
        </p:txBody>
      </p:sp>
    </p:spTree>
    <p:extLst>
      <p:ext uri="{BB962C8B-B14F-4D97-AF65-F5344CB8AC3E}">
        <p14:creationId xmlns:p14="http://schemas.microsoft.com/office/powerpoint/2010/main" val="260375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Quellen </a:t>
            </a:r>
          </a:p>
        </p:txBody>
      </p:sp>
      <p:sp>
        <p:nvSpPr>
          <p:cNvPr id="6" name="Inhaltsplatzhalter 2">
            <a:extLst>
              <a:ext uri="{FF2B5EF4-FFF2-40B4-BE49-F238E27FC236}">
                <a16:creationId xmlns:a16="http://schemas.microsoft.com/office/drawing/2014/main" id="{491B0E07-D371-4F0C-AAFD-FA769871A9AC}"/>
              </a:ext>
            </a:extLst>
          </p:cNvPr>
          <p:cNvSpPr>
            <a:spLocks noGrp="1"/>
          </p:cNvSpPr>
          <p:nvPr>
            <p:ph idx="1"/>
          </p:nvPr>
        </p:nvSpPr>
        <p:spPr>
          <a:xfrm>
            <a:off x="1019175" y="1725323"/>
            <a:ext cx="10161969" cy="4525963"/>
          </a:xfrm>
        </p:spPr>
        <p:txBody>
          <a:bodyPr>
            <a:normAutofit fontScale="70000" lnSpcReduction="20000"/>
          </a:bodyPr>
          <a:lstStyle/>
          <a:p>
            <a:pPr marL="182563" indent="-182563">
              <a:lnSpc>
                <a:spcPct val="100000"/>
              </a:lnSpc>
            </a:pPr>
            <a:endParaRPr lang="de-DE" sz="1400" dirty="0"/>
          </a:p>
          <a:p>
            <a:pPr marL="182563" indent="-182563">
              <a:lnSpc>
                <a:spcPct val="100000"/>
              </a:lnSpc>
            </a:pPr>
            <a:r>
              <a:rPr lang="de-DE" sz="1400" dirty="0"/>
              <a:t>Rail Cargo Austria AG (2018): </a:t>
            </a:r>
            <a:r>
              <a:rPr lang="de-DE" sz="1400" dirty="0" err="1"/>
              <a:t>TransANT</a:t>
            </a:r>
            <a:r>
              <a:rPr lang="de-DE" sz="1400" dirty="0"/>
              <a:t>, in: https://www.railcargo.com/file_source/railcargo/rcg/Downloads/transant-folder.pdf, Zugriff am 12.11.2018</a:t>
            </a:r>
          </a:p>
          <a:p>
            <a:pPr marL="182563" indent="-182563">
              <a:lnSpc>
                <a:spcPct val="100000"/>
              </a:lnSpc>
            </a:pPr>
            <a:r>
              <a:rPr lang="de-DE" sz="1400" dirty="0"/>
              <a:t>Rail Cargo </a:t>
            </a:r>
            <a:r>
              <a:rPr lang="de-DE" sz="1400" dirty="0" err="1"/>
              <a:t>Logistics</a:t>
            </a:r>
            <a:r>
              <a:rPr lang="de-DE" sz="1400" dirty="0"/>
              <a:t> Austria (2018): MOBILER - Innovation für Ihre Logistik, in: http://www.railcargologistics.at/de/Unsere_Leistungen/MOBILER/, Zugriff am: 15.11.2018</a:t>
            </a:r>
          </a:p>
          <a:p>
            <a:pPr marL="182563" indent="-182563">
              <a:lnSpc>
                <a:spcPct val="100000"/>
              </a:lnSpc>
            </a:pPr>
            <a:r>
              <a:rPr lang="de-DE" sz="1400" dirty="0"/>
              <a:t>Rail Cargo </a:t>
            </a:r>
            <a:r>
              <a:rPr lang="de-DE" sz="1400" dirty="0" err="1"/>
              <a:t>Logistics</a:t>
            </a:r>
            <a:r>
              <a:rPr lang="de-DE" sz="1400" dirty="0"/>
              <a:t> – Austria GmbH: Rail Cargo Group gewinnt die Kategorie “Nachhaltiger Güterverkehr“ beim VCÖ-Mobilitätspreis, in: http://www.railcargologistics.at/de/Aktuelles/News/2013/Q3/Rail_Cargo_Group_gewinnt_VCOe_Mobilitaetspreis/index.jsp, Zugriff am 03.11.2018</a:t>
            </a:r>
          </a:p>
          <a:p>
            <a:pPr marL="182563" indent="-182563">
              <a:lnSpc>
                <a:spcPct val="100000"/>
              </a:lnSpc>
            </a:pPr>
            <a:r>
              <a:rPr lang="de-DE" sz="1400" dirty="0" err="1"/>
              <a:t>Railcargo</a:t>
            </a:r>
            <a:r>
              <a:rPr lang="de-DE" sz="1400" dirty="0"/>
              <a:t> Group (2019a): </a:t>
            </a:r>
            <a:r>
              <a:rPr lang="en-US" sz="1400" dirty="0" err="1"/>
              <a:t>TransANT</a:t>
            </a:r>
            <a:r>
              <a:rPr lang="en-US" sz="1400" dirty="0"/>
              <a:t> Less Weight. More Freight, in: </a:t>
            </a:r>
            <a:r>
              <a:rPr lang="en-US" sz="1400" dirty="0">
                <a:hlinkClick r:id="rId3"/>
              </a:rPr>
              <a:t>https://www.railcargo.com/de/leistungen/waggonvermietung-verkauf/transant</a:t>
            </a:r>
            <a:r>
              <a:rPr lang="en-US" sz="1400" dirty="0"/>
              <a:t>, </a:t>
            </a:r>
            <a:r>
              <a:rPr lang="en-US" sz="1400" dirty="0" err="1"/>
              <a:t>Zugriff</a:t>
            </a:r>
            <a:r>
              <a:rPr lang="en-US" sz="1400" dirty="0"/>
              <a:t> am: 20.07.2019</a:t>
            </a:r>
          </a:p>
          <a:p>
            <a:pPr marL="182563" indent="-182563">
              <a:lnSpc>
                <a:spcPct val="100000"/>
              </a:lnSpc>
            </a:pPr>
            <a:r>
              <a:rPr lang="en-US" sz="1400" dirty="0"/>
              <a:t>Rail Cargo Group (2019b): MOBILER, in: </a:t>
            </a:r>
            <a:r>
              <a:rPr lang="en-US" sz="1400" dirty="0">
                <a:hlinkClick r:id="rId4"/>
              </a:rPr>
              <a:t>https://www.railcargo.com/de/leistungen/wagenladungen/mobile</a:t>
            </a:r>
            <a:r>
              <a:rPr lang="en-US" sz="1400" dirty="0"/>
              <a:t>, </a:t>
            </a:r>
            <a:r>
              <a:rPr lang="en-US" sz="1400" dirty="0" err="1"/>
              <a:t>Zugriff</a:t>
            </a:r>
            <a:r>
              <a:rPr lang="en-US" sz="1400" dirty="0"/>
              <a:t> am: 20.07.2019</a:t>
            </a:r>
          </a:p>
          <a:p>
            <a:pPr marL="182563" indent="-182563"/>
            <a:r>
              <a:rPr lang="en-US" sz="1400" dirty="0"/>
              <a:t>Rail Cargo Group (2019c): MOBILER – </a:t>
            </a:r>
            <a:r>
              <a:rPr lang="en-US" sz="1400" dirty="0" err="1"/>
              <a:t>Kombinierter</a:t>
            </a:r>
            <a:r>
              <a:rPr lang="en-US" sz="1400" dirty="0"/>
              <a:t> </a:t>
            </a:r>
            <a:r>
              <a:rPr lang="en-US" sz="1400" dirty="0" err="1"/>
              <a:t>Verkehr</a:t>
            </a:r>
            <a:r>
              <a:rPr lang="en-US" sz="1400" dirty="0"/>
              <a:t> innovative </a:t>
            </a:r>
            <a:r>
              <a:rPr lang="en-US" sz="1400" dirty="0" err="1"/>
              <a:t>umgesetzt</a:t>
            </a:r>
            <a:r>
              <a:rPr lang="en-US" sz="1400" dirty="0"/>
              <a:t>, in: </a:t>
            </a:r>
            <a:r>
              <a:rPr lang="en-US" sz="1400" dirty="0">
                <a:hlinkClick r:id="rId5"/>
              </a:rPr>
              <a:t>https://www.railcargo.com/file_source/railcargo/rcg/Downloads/2019-mobiler-de.pdf</a:t>
            </a:r>
            <a:r>
              <a:rPr lang="en-US" sz="1400" dirty="0"/>
              <a:t>, </a:t>
            </a:r>
            <a:r>
              <a:rPr lang="en-US" sz="1400" dirty="0" err="1"/>
              <a:t>Zugriff</a:t>
            </a:r>
            <a:r>
              <a:rPr lang="en-US" sz="1400" dirty="0"/>
              <a:t> am: 20.07.2019</a:t>
            </a:r>
          </a:p>
          <a:p>
            <a:pPr marL="182563" indent="-182563"/>
            <a:r>
              <a:rPr lang="en-US" sz="1400" dirty="0"/>
              <a:t>Rail Cargo Group (2018): </a:t>
            </a:r>
            <a:r>
              <a:rPr lang="en-US" sz="1400" dirty="0" err="1"/>
              <a:t>Interoperabilität</a:t>
            </a:r>
            <a:r>
              <a:rPr lang="en-US" sz="1400" dirty="0"/>
              <a:t>, in: </a:t>
            </a:r>
            <a:r>
              <a:rPr lang="en-US" sz="1400" dirty="0">
                <a:hlinkClick r:id="rId6"/>
              </a:rPr>
              <a:t>https://blog.railcargo.com/artikel/eisenbahn-einfach-erklaert-interoperabilitaet.html</a:t>
            </a:r>
            <a:r>
              <a:rPr lang="en-US" sz="1400" dirty="0"/>
              <a:t>, </a:t>
            </a:r>
            <a:r>
              <a:rPr lang="en-US" sz="1400" dirty="0" err="1"/>
              <a:t>Zugriff</a:t>
            </a:r>
            <a:r>
              <a:rPr lang="en-US" sz="1400" dirty="0"/>
              <a:t> am: 21.07.2019</a:t>
            </a:r>
            <a:endParaRPr lang="de-DE" sz="1400" dirty="0"/>
          </a:p>
          <a:p>
            <a:pPr marL="182563" indent="-182563">
              <a:lnSpc>
                <a:spcPct val="100000"/>
              </a:lnSpc>
            </a:pPr>
            <a:r>
              <a:rPr lang="de-DE" sz="1400" dirty="0"/>
              <a:t>Rieder, B. (2018): ÖBB Rail Cargo Group präsentiert </a:t>
            </a:r>
            <a:r>
              <a:rPr lang="de-DE" sz="1400" dirty="0" err="1"/>
              <a:t>TransANT</a:t>
            </a:r>
            <a:r>
              <a:rPr lang="de-DE" sz="1400" dirty="0"/>
              <a:t> auf der InnoTrans Messe in Berlin, in: https://presse.oebb.at/de/presseinformationen/oebb-rail-cargo-group-praesentiert-transant-auf-der-innotrans-messe-in-berlin, Zugriff am: 11.11.2018</a:t>
            </a:r>
          </a:p>
          <a:p>
            <a:pPr marL="182563" indent="-182563">
              <a:lnSpc>
                <a:spcPct val="100000"/>
              </a:lnSpc>
            </a:pPr>
            <a:r>
              <a:rPr lang="de-DE" sz="1400" dirty="0"/>
              <a:t>Steininger, V. (2018): Weltpremiere: Zukunftsweisender Leichtbauwagon </a:t>
            </a:r>
            <a:r>
              <a:rPr lang="de-DE" sz="1400" dirty="0" err="1"/>
              <a:t>TransANT</a:t>
            </a:r>
            <a:r>
              <a:rPr lang="de-DE" sz="1400" dirty="0"/>
              <a:t> von voestalpine und Rail Cargo Group, in: </a:t>
            </a:r>
            <a:r>
              <a:rPr lang="de-DE" sz="1400" dirty="0">
                <a:hlinkClick r:id="rId7"/>
              </a:rPr>
              <a:t>https://www.voestalpine.com/blog/de/mobilitaet/weltpremiere-zukunftsweisender-leichtbauwagon-transant-von-voestalpine-und-rail-cargo-group/</a:t>
            </a:r>
            <a:r>
              <a:rPr lang="de-DE" sz="1400" dirty="0"/>
              <a:t>, Zugriff am 12.11.2018</a:t>
            </a:r>
          </a:p>
          <a:p>
            <a:pPr marL="182563" indent="-182563">
              <a:lnSpc>
                <a:spcPct val="100000"/>
              </a:lnSpc>
            </a:pPr>
            <a:r>
              <a:rPr lang="de-DE" sz="1400" dirty="0"/>
              <a:t>Stern (2019): Diese Magnetschwebebahn fährt 600 km/h und macht dem Flugzeugverkehr Konkurrenz, in: https://www.stern.de/digital/technik/magnetschwebebahn-faehrt-600-km-h-und-wird-den-flugzeugverkehr-ersetzen-8726200.html, Zugriff am: 21.07.2019</a:t>
            </a:r>
          </a:p>
          <a:p>
            <a:pPr marL="182563" indent="-182563">
              <a:lnSpc>
                <a:spcPct val="100000"/>
              </a:lnSpc>
            </a:pPr>
            <a:r>
              <a:rPr lang="de-DE" sz="1400" dirty="0"/>
              <a:t>Stoll, F. / Schüttert, A. / Nießen, N. (2017): Interoperabler Schienen­verkehr in Europa, in: Internationales Verkehrswesen, 69) 3 | 2017, S. 36-39</a:t>
            </a:r>
          </a:p>
          <a:p>
            <a:pPr marL="182563" indent="-182563">
              <a:lnSpc>
                <a:spcPct val="100000"/>
              </a:lnSpc>
            </a:pPr>
            <a:r>
              <a:rPr lang="de-DE" sz="1400" dirty="0"/>
              <a:t>The International </a:t>
            </a:r>
            <a:r>
              <a:rPr lang="de-DE" sz="1400" dirty="0" err="1"/>
              <a:t>Maglev</a:t>
            </a:r>
            <a:r>
              <a:rPr lang="de-DE" sz="1400" dirty="0"/>
              <a:t> Board e.V. (2018): Fakten, in: http://www.maglev.in/: Zugriff am: 04.11.2018</a:t>
            </a:r>
          </a:p>
          <a:p>
            <a:pPr marL="182563" indent="-182563">
              <a:lnSpc>
                <a:spcPct val="100000"/>
              </a:lnSpc>
            </a:pPr>
            <a:r>
              <a:rPr lang="de-DE" sz="1400" dirty="0"/>
              <a:t>Uhlenbrock M./Nordmeier V./Schlichting H. (2000): Die Magnetschnellbahn Transrapid im Experiment; Essen</a:t>
            </a:r>
          </a:p>
          <a:p>
            <a:pPr marL="182563" indent="-182563">
              <a:lnSpc>
                <a:spcPct val="100000"/>
              </a:lnSpc>
            </a:pPr>
            <a:r>
              <a:rPr lang="de-DE" sz="1400" dirty="0"/>
              <a:t>VCÖ – Mobilität mit Zukunft (2010): Schaffung von Wettbewerbsvorteilen im Schienenverkehr durch Einsatz von solarbetriebener Telematik, bezogen unter: https://mobilitaetsprojekte.vcoe.at/schaffung-von-wettbewerbsvorteilen-im-schienenverkehr-durch-einsatz-von-solarbetriebener-telematik?suchstr=schienenverkehr&amp;oder1=220&amp;oder4=2010, Zugriff am 03.11.2018</a:t>
            </a:r>
          </a:p>
          <a:p>
            <a:pPr marL="182563" indent="-182563">
              <a:lnSpc>
                <a:spcPct val="100000"/>
              </a:lnSpc>
            </a:pPr>
            <a:r>
              <a:rPr lang="en-US" sz="1400" dirty="0" err="1"/>
              <a:t>Vuchic</a:t>
            </a:r>
            <a:r>
              <a:rPr lang="en-US" sz="1400" dirty="0"/>
              <a:t> V./</a:t>
            </a:r>
            <a:r>
              <a:rPr lang="en-US" sz="1400" dirty="0" err="1"/>
              <a:t>Casello</a:t>
            </a:r>
            <a:r>
              <a:rPr lang="en-US" sz="1400" dirty="0"/>
              <a:t> J. (2002): An Evaluation of Maglev Technology and Its Comparison With High Speed Rail; University of Pennsylvania</a:t>
            </a:r>
          </a:p>
          <a:p>
            <a:pPr marL="182563" indent="-182563">
              <a:lnSpc>
                <a:spcPct val="100000"/>
              </a:lnSpc>
            </a:pPr>
            <a:r>
              <a:rPr lang="de-DE" sz="1400" dirty="0"/>
              <a:t>Wegfinder (2017): Wegfinder: Wiener Navigations-App verkauft jetzt Tickets von ÖBB und Öffis, in: https://www.trendingtopics.at/wegfinder-wiener-navigations-app-verkauft-jetzt-tickets-von-oebb-und-oeffis/, Zugriff am: 05.11.2018</a:t>
            </a:r>
          </a:p>
          <a:p>
            <a:pPr marL="182563" indent="-182563">
              <a:lnSpc>
                <a:spcPct val="100000"/>
              </a:lnSpc>
            </a:pPr>
            <a:r>
              <a:rPr lang="de-DE" sz="1400" dirty="0"/>
              <a:t>Zukunft Mobilität (2019): Geschichte der Eisenbahn – Teil I: Anfang 17. Jahrhundert – 1835, bezogen unter: https://www.zukunft-mobilitaet.net/1674/vergangenheit-verkehrsgeschichte/geschichte-der-eisenbahn-teil-i-anfang-17-jahrhundert-1835/, Zugriff am 19.07.2019</a:t>
            </a:r>
          </a:p>
          <a:p>
            <a:pPr marL="182563" indent="-182563">
              <a:lnSpc>
                <a:spcPct val="100000"/>
              </a:lnSpc>
            </a:pPr>
            <a:endParaRPr lang="de-DE" sz="1400" dirty="0"/>
          </a:p>
          <a:p>
            <a:pPr marL="182563" indent="-182563">
              <a:lnSpc>
                <a:spcPct val="100000"/>
              </a:lnSpc>
            </a:pPr>
            <a:endParaRPr lang="de-DE" sz="1400" dirty="0"/>
          </a:p>
        </p:txBody>
      </p:sp>
    </p:spTree>
    <p:extLst>
      <p:ext uri="{BB962C8B-B14F-4D97-AF65-F5344CB8AC3E}">
        <p14:creationId xmlns:p14="http://schemas.microsoft.com/office/powerpoint/2010/main" val="238756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Zusatzinformation</a:t>
            </a:r>
            <a:endParaRPr lang="de-AT" dirty="0"/>
          </a:p>
        </p:txBody>
      </p:sp>
      <p:sp>
        <p:nvSpPr>
          <p:cNvPr id="3" name="Textfeld 2"/>
          <p:cNvSpPr txBox="1"/>
          <p:nvPr/>
        </p:nvSpPr>
        <p:spPr>
          <a:xfrm>
            <a:off x="2177142" y="1612669"/>
            <a:ext cx="7930342" cy="4016484"/>
          </a:xfrm>
          <a:prstGeom prst="rect">
            <a:avLst/>
          </a:prstGeom>
          <a:noFill/>
        </p:spPr>
        <p:txBody>
          <a:bodyPr wrap="square" rtlCol="0">
            <a:spAutoFit/>
          </a:bodyPr>
          <a:lstStyle/>
          <a:p>
            <a:pPr>
              <a:spcAft>
                <a:spcPts val="600"/>
              </a:spcAft>
            </a:pPr>
            <a:r>
              <a:rPr lang="de-DE" sz="2000" dirty="0">
                <a:latin typeface="Arial" panose="020B0604020202020204" pitchFamily="34" charset="0"/>
                <a:cs typeface="Arial" panose="020B0604020202020204" pitchFamily="34" charset="0"/>
              </a:rPr>
              <a:t>Wir hoffen unser Foliensatz hat Ihren Anforderungen entsprochen!</a:t>
            </a:r>
          </a:p>
          <a:p>
            <a:pPr>
              <a:spcAft>
                <a:spcPts val="600"/>
              </a:spcAft>
            </a:pPr>
            <a:endParaRPr lang="de-DE" sz="2000" dirty="0">
              <a:latin typeface="Arial" panose="020B0604020202020204" pitchFamily="34" charset="0"/>
              <a:cs typeface="Arial" panose="020B0604020202020204" pitchFamily="34" charset="0"/>
            </a:endParaRPr>
          </a:p>
          <a:p>
            <a:pPr>
              <a:spcAft>
                <a:spcPts val="600"/>
              </a:spcAft>
            </a:pPr>
            <a:r>
              <a:rPr lang="de-DE" sz="2000" dirty="0">
                <a:latin typeface="Arial" panose="020B0604020202020204" pitchFamily="34" charset="0"/>
                <a:cs typeface="Arial" panose="020B0604020202020204" pitchFamily="34" charset="0"/>
              </a:rPr>
              <a:t>         - Sie können den Foliensatz gerne Ihren Wünschen und Anforderungen entsprechend adaptieren und für Ihren Unterricht/Vorträge verwenden.</a:t>
            </a:r>
          </a:p>
          <a:p>
            <a:pPr>
              <a:spcAft>
                <a:spcPts val="600"/>
              </a:spcAft>
            </a:pPr>
            <a:endParaRPr lang="de-DE" sz="2000" dirty="0">
              <a:latin typeface="Arial" panose="020B0604020202020204" pitchFamily="34" charset="0"/>
              <a:cs typeface="Arial" panose="020B0604020202020204" pitchFamily="34" charset="0"/>
            </a:endParaRPr>
          </a:p>
          <a:p>
            <a:pPr>
              <a:spcAft>
                <a:spcPts val="600"/>
              </a:spcAft>
            </a:pPr>
            <a:r>
              <a:rPr lang="de-DE" sz="2000" dirty="0">
                <a:latin typeface="Arial" panose="020B0604020202020204" pitchFamily="34" charset="0"/>
                <a:cs typeface="Arial" panose="020B0604020202020204" pitchFamily="34" charset="0"/>
              </a:rPr>
              <a:t>Für Fragen und Rückmeldungen stehen wir jederzeit gerne per Mail unter reroad@fh-vie.ac.at zur Verfügung.</a:t>
            </a:r>
          </a:p>
          <a:p>
            <a:pPr>
              <a:spcAft>
                <a:spcPts val="600"/>
              </a:spcAft>
            </a:pPr>
            <a:endParaRPr lang="de-DE" sz="2000" dirty="0">
              <a:latin typeface="Arial" panose="020B0604020202020204" pitchFamily="34" charset="0"/>
              <a:cs typeface="Arial" panose="020B0604020202020204" pitchFamily="34" charset="0"/>
            </a:endParaRPr>
          </a:p>
          <a:p>
            <a:pPr>
              <a:spcAft>
                <a:spcPts val="600"/>
              </a:spcAft>
            </a:pPr>
            <a:r>
              <a:rPr lang="de-DE" sz="2000" dirty="0">
                <a:latin typeface="Arial" panose="020B0604020202020204" pitchFamily="34" charset="0"/>
                <a:cs typeface="Arial" panose="020B0604020202020204" pitchFamily="34" charset="0"/>
              </a:rPr>
              <a:t>Weitere Foliensätze finden Sie unter:</a:t>
            </a:r>
          </a:p>
          <a:p>
            <a:pPr>
              <a:spcAft>
                <a:spcPts val="600"/>
              </a:spcAft>
            </a:pPr>
            <a:r>
              <a:rPr lang="de-DE" sz="2000" dirty="0">
                <a:latin typeface="Arial" panose="020B0604020202020204" pitchFamily="34" charset="0"/>
                <a:cs typeface="Arial" panose="020B0604020202020204" pitchFamily="34" charset="0"/>
              </a:rPr>
              <a:t>http://www.rerail.at/de/lehrmittel/pakete/ </a:t>
            </a:r>
          </a:p>
        </p:txBody>
      </p:sp>
      <p:pic>
        <p:nvPicPr>
          <p:cNvPr id="4" name="Picture 3"/>
          <p:cNvPicPr>
            <a:picLocks noChangeAspect="1"/>
          </p:cNvPicPr>
          <p:nvPr/>
        </p:nvPicPr>
        <p:blipFill>
          <a:blip r:embed="rId3" cstate="print">
            <a:graysc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379741" y="2365401"/>
            <a:ext cx="432048" cy="432048"/>
          </a:xfrm>
          <a:prstGeom prst="rect">
            <a:avLst/>
          </a:prstGeom>
          <a:ln>
            <a:noFill/>
          </a:ln>
        </p:spPr>
      </p:pic>
    </p:spTree>
    <p:extLst>
      <p:ext uri="{BB962C8B-B14F-4D97-AF65-F5344CB8AC3E}">
        <p14:creationId xmlns:p14="http://schemas.microsoft.com/office/powerpoint/2010/main" val="418663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Agenda</a:t>
            </a:r>
          </a:p>
        </p:txBody>
      </p:sp>
      <p:graphicFrame>
        <p:nvGraphicFramePr>
          <p:cNvPr id="4" name="Inhaltsplatzhalter 4"/>
          <p:cNvGraphicFramePr>
            <a:graphicFrameLocks/>
          </p:cNvGraphicFramePr>
          <p:nvPr>
            <p:extLst>
              <p:ext uri="{D42A27DB-BD31-4B8C-83A1-F6EECF244321}">
                <p14:modId xmlns:p14="http://schemas.microsoft.com/office/powerpoint/2010/main" val="1565752763"/>
              </p:ext>
            </p:extLst>
          </p:nvPr>
        </p:nvGraphicFramePr>
        <p:xfrm>
          <a:off x="2927648" y="1628800"/>
          <a:ext cx="64807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2953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pPr algn="ctr"/>
            <a:r>
              <a:rPr lang="de-AT" dirty="0"/>
              <a:t>Einstieg: Schienenverkehr der Zukunft</a:t>
            </a:r>
            <a:endParaRPr lang="hu-HU" dirty="0"/>
          </a:p>
        </p:txBody>
      </p:sp>
      <p:sp>
        <p:nvSpPr>
          <p:cNvPr id="3" name="Tartalom helye 2"/>
          <p:cNvSpPr>
            <a:spLocks noGrp="1"/>
          </p:cNvSpPr>
          <p:nvPr>
            <p:ph idx="1"/>
          </p:nvPr>
        </p:nvSpPr>
        <p:spPr>
          <a:xfrm>
            <a:off x="7203716" y="2507322"/>
            <a:ext cx="4346599" cy="2444452"/>
          </a:xfrm>
        </p:spPr>
        <p:txBody>
          <a:bodyPr>
            <a:normAutofit fontScale="92500" lnSpcReduction="10000"/>
          </a:bodyPr>
          <a:lstStyle/>
          <a:p>
            <a:pPr marL="0" indent="0" algn="ctr">
              <a:buNone/>
            </a:pPr>
            <a:r>
              <a:rPr lang="de-AT" dirty="0">
                <a:solidFill>
                  <a:schemeClr val="tx2"/>
                </a:solidFill>
              </a:rPr>
              <a:t>Was verbindet ihr mit </a:t>
            </a:r>
            <a:r>
              <a:rPr lang="de-AT" b="1" dirty="0">
                <a:solidFill>
                  <a:schemeClr val="tx2"/>
                </a:solidFill>
              </a:rPr>
              <a:t>Trends und Innovationen </a:t>
            </a:r>
            <a:r>
              <a:rPr lang="de-AT" dirty="0">
                <a:solidFill>
                  <a:schemeClr val="tx2"/>
                </a:solidFill>
              </a:rPr>
              <a:t>im Schienen(</a:t>
            </a:r>
            <a:r>
              <a:rPr lang="de-AT" dirty="0" err="1">
                <a:solidFill>
                  <a:schemeClr val="tx2"/>
                </a:solidFill>
              </a:rPr>
              <a:t>güter</a:t>
            </a:r>
            <a:r>
              <a:rPr lang="de-AT" dirty="0">
                <a:solidFill>
                  <a:schemeClr val="tx2"/>
                </a:solidFill>
              </a:rPr>
              <a:t>)verkehr?</a:t>
            </a:r>
          </a:p>
          <a:p>
            <a:pPr marL="0" indent="0" algn="ctr">
              <a:buNone/>
            </a:pPr>
            <a:r>
              <a:rPr lang="de-AT" dirty="0">
                <a:solidFill>
                  <a:schemeClr val="tx2"/>
                </a:solidFill>
              </a:rPr>
              <a:t>Wie könnte der Schienen(</a:t>
            </a:r>
            <a:r>
              <a:rPr lang="de-AT" dirty="0" err="1">
                <a:solidFill>
                  <a:schemeClr val="tx2"/>
                </a:solidFill>
              </a:rPr>
              <a:t>güter</a:t>
            </a:r>
            <a:r>
              <a:rPr lang="de-AT" dirty="0">
                <a:solidFill>
                  <a:schemeClr val="tx2"/>
                </a:solidFill>
              </a:rPr>
              <a:t>)verkehr in </a:t>
            </a:r>
            <a:r>
              <a:rPr lang="de-AT" b="1" dirty="0">
                <a:solidFill>
                  <a:schemeClr val="tx2"/>
                </a:solidFill>
              </a:rPr>
              <a:t>Zukunft</a:t>
            </a:r>
            <a:r>
              <a:rPr lang="de-AT" dirty="0">
                <a:solidFill>
                  <a:schemeClr val="tx2"/>
                </a:solidFill>
              </a:rPr>
              <a:t> aussehen?</a:t>
            </a:r>
            <a:endParaRPr lang="hu-HU" dirty="0">
              <a:solidFill>
                <a:schemeClr val="tx2"/>
              </a:solidFill>
            </a:endParaRPr>
          </a:p>
        </p:txBody>
      </p:sp>
      <p:sp>
        <p:nvSpPr>
          <p:cNvPr id="5" name="Textfeld 4">
            <a:extLst>
              <a:ext uri="{FF2B5EF4-FFF2-40B4-BE49-F238E27FC236}">
                <a16:creationId xmlns:a16="http://schemas.microsoft.com/office/drawing/2014/main" id="{7EAF0956-DE5D-444E-9D22-BA493813AEE2}"/>
              </a:ext>
            </a:extLst>
          </p:cNvPr>
          <p:cNvSpPr txBox="1"/>
          <p:nvPr/>
        </p:nvSpPr>
        <p:spPr>
          <a:xfrm>
            <a:off x="1069858" y="5862732"/>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a:t>
            </a:r>
            <a:r>
              <a:rPr lang="de-AT" sz="1200" dirty="0" err="1">
                <a:latin typeface="Arial" panose="020B0604020202020204" pitchFamily="34" charset="0"/>
                <a:cs typeface="Arial" panose="020B0604020202020204" pitchFamily="34" charset="0"/>
              </a:rPr>
              <a:t>Pixabay</a:t>
            </a:r>
            <a:endParaRPr lang="de-AT" sz="1200" i="1"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22" y="1869793"/>
            <a:ext cx="5944552" cy="3956843"/>
          </a:xfrm>
          <a:prstGeom prst="rect">
            <a:avLst/>
          </a:prstGeom>
          <a:effectLst>
            <a:softEdge rad="63500"/>
          </a:effectLst>
        </p:spPr>
      </p:pic>
    </p:spTree>
    <p:extLst>
      <p:ext uri="{BB962C8B-B14F-4D97-AF65-F5344CB8AC3E}">
        <p14:creationId xmlns:p14="http://schemas.microsoft.com/office/powerpoint/2010/main" val="97596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7521" y="142073"/>
            <a:ext cx="11576957" cy="1325563"/>
          </a:xfrm>
        </p:spPr>
        <p:txBody>
          <a:bodyPr>
            <a:normAutofit/>
          </a:bodyPr>
          <a:lstStyle/>
          <a:p>
            <a:r>
              <a:rPr lang="de-AT" dirty="0"/>
              <a:t>Ausgewählte Trends und Innovationen im Schienenverkehr</a:t>
            </a:r>
            <a:endParaRPr lang="hu-HU" dirty="0"/>
          </a:p>
        </p:txBody>
      </p:sp>
      <p:graphicFrame>
        <p:nvGraphicFramePr>
          <p:cNvPr id="7" name="Inhaltsplatzhalter 3">
            <a:extLst>
              <a:ext uri="{FF2B5EF4-FFF2-40B4-BE49-F238E27FC236}">
                <a16:creationId xmlns:a16="http://schemas.microsoft.com/office/drawing/2014/main" id="{07674D97-64FC-4F82-81A8-4F61188B238F}"/>
              </a:ext>
            </a:extLst>
          </p:cNvPr>
          <p:cNvGraphicFramePr>
            <a:graphicFrameLocks noGrp="1"/>
          </p:cNvGraphicFramePr>
          <p:nvPr>
            <p:ph idx="1"/>
            <p:extLst>
              <p:ext uri="{D42A27DB-BD31-4B8C-83A1-F6EECF244321}">
                <p14:modId xmlns:p14="http://schemas.microsoft.com/office/powerpoint/2010/main" val="1271698496"/>
              </p:ext>
            </p:extLst>
          </p:nvPr>
        </p:nvGraphicFramePr>
        <p:xfrm>
          <a:off x="1220576" y="1743540"/>
          <a:ext cx="9750846" cy="4309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Inhaltsplatzhalter 3">
            <a:extLst>
              <a:ext uri="{FF2B5EF4-FFF2-40B4-BE49-F238E27FC236}">
                <a16:creationId xmlns:a16="http://schemas.microsoft.com/office/drawing/2014/main" id="{07674D97-64FC-4F82-81A8-4F61188B238F}"/>
              </a:ext>
            </a:extLst>
          </p:cNvPr>
          <p:cNvGraphicFramePr>
            <a:graphicFrameLocks/>
          </p:cNvGraphicFramePr>
          <p:nvPr>
            <p:extLst>
              <p:ext uri="{D42A27DB-BD31-4B8C-83A1-F6EECF244321}">
                <p14:modId xmlns:p14="http://schemas.microsoft.com/office/powerpoint/2010/main" val="1685198568"/>
              </p:ext>
            </p:extLst>
          </p:nvPr>
        </p:nvGraphicFramePr>
        <p:xfrm>
          <a:off x="1372976" y="1895940"/>
          <a:ext cx="9750846" cy="43096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2698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AT" dirty="0"/>
              <a:t>Innovative Antriebe</a:t>
            </a:r>
            <a:endParaRPr lang="hu-HU" dirty="0"/>
          </a:p>
        </p:txBody>
      </p:sp>
      <p:pic>
        <p:nvPicPr>
          <p:cNvPr id="5" name="Grafik 4">
            <a:extLst>
              <a:ext uri="{FF2B5EF4-FFF2-40B4-BE49-F238E27FC236}">
                <a16:creationId xmlns:a16="http://schemas.microsoft.com/office/drawing/2014/main" id="{9BA8A790-D975-48CD-A146-B3D9C56527C0}"/>
              </a:ext>
            </a:extLst>
          </p:cNvPr>
          <p:cNvPicPr>
            <a:picLocks noChangeAspect="1"/>
          </p:cNvPicPr>
          <p:nvPr/>
        </p:nvPicPr>
        <p:blipFill rotWithShape="1">
          <a:blip r:embed="rId3"/>
          <a:srcRect l="5649" t="8334" r="6255" b="5448"/>
          <a:stretch/>
        </p:blipFill>
        <p:spPr>
          <a:xfrm>
            <a:off x="1110871" y="1793439"/>
            <a:ext cx="2622645" cy="3766782"/>
          </a:xfrm>
          <a:prstGeom prst="rect">
            <a:avLst/>
          </a:prstGeom>
          <a:effectLst>
            <a:softEdge rad="63500"/>
          </a:effectLst>
        </p:spPr>
      </p:pic>
      <p:pic>
        <p:nvPicPr>
          <p:cNvPr id="6" name="Grafik 5">
            <a:extLst>
              <a:ext uri="{FF2B5EF4-FFF2-40B4-BE49-F238E27FC236}">
                <a16:creationId xmlns:a16="http://schemas.microsoft.com/office/drawing/2014/main" id="{08468B2E-405E-4C93-9637-6C27B36285EC}"/>
              </a:ext>
            </a:extLst>
          </p:cNvPr>
          <p:cNvPicPr>
            <a:picLocks noChangeAspect="1"/>
          </p:cNvPicPr>
          <p:nvPr/>
        </p:nvPicPr>
        <p:blipFill rotWithShape="1">
          <a:blip r:embed="rId4"/>
          <a:srcRect l="5753" t="8757" r="6261" b="5562"/>
          <a:stretch/>
        </p:blipFill>
        <p:spPr>
          <a:xfrm>
            <a:off x="4781266" y="1811920"/>
            <a:ext cx="2619376" cy="3743325"/>
          </a:xfrm>
          <a:prstGeom prst="rect">
            <a:avLst/>
          </a:prstGeom>
          <a:effectLst>
            <a:softEdge rad="63500"/>
          </a:effectLst>
        </p:spPr>
      </p:pic>
      <p:pic>
        <p:nvPicPr>
          <p:cNvPr id="7" name="Grafik 6">
            <a:extLst>
              <a:ext uri="{FF2B5EF4-FFF2-40B4-BE49-F238E27FC236}">
                <a16:creationId xmlns:a16="http://schemas.microsoft.com/office/drawing/2014/main" id="{890C5C1C-7F15-48D8-B186-F394532AFEF6}"/>
              </a:ext>
            </a:extLst>
          </p:cNvPr>
          <p:cNvPicPr>
            <a:picLocks noChangeAspect="1"/>
          </p:cNvPicPr>
          <p:nvPr/>
        </p:nvPicPr>
        <p:blipFill rotWithShape="1">
          <a:blip r:embed="rId5"/>
          <a:srcRect l="6174" t="8540" r="5520" b="5561"/>
          <a:stretch/>
        </p:blipFill>
        <p:spPr>
          <a:xfrm>
            <a:off x="8353141" y="1802396"/>
            <a:ext cx="2628900" cy="3752850"/>
          </a:xfrm>
          <a:prstGeom prst="rect">
            <a:avLst/>
          </a:prstGeom>
          <a:effectLst>
            <a:softEdge rad="63500"/>
          </a:effectLst>
        </p:spPr>
      </p:pic>
      <p:sp>
        <p:nvSpPr>
          <p:cNvPr id="3" name="Textfeld 2"/>
          <p:cNvSpPr txBox="1"/>
          <p:nvPr/>
        </p:nvSpPr>
        <p:spPr>
          <a:xfrm>
            <a:off x="1110871" y="5552957"/>
            <a:ext cx="2647666" cy="369332"/>
          </a:xfrm>
          <a:prstGeom prst="rect">
            <a:avLst/>
          </a:prstGeom>
          <a:noFill/>
        </p:spPr>
        <p:txBody>
          <a:bodyPr wrap="square" rtlCol="0">
            <a:spAutoFit/>
          </a:bodyPr>
          <a:lstStyle/>
          <a:p>
            <a:pPr algn="ctr"/>
            <a:r>
              <a:rPr lang="de-DE" b="1" dirty="0">
                <a:solidFill>
                  <a:schemeClr val="tx2"/>
                </a:solidFill>
                <a:latin typeface="Arial" panose="020B0604020202020204" pitchFamily="34" charset="0"/>
                <a:cs typeface="Arial" panose="020B0604020202020204" pitchFamily="34" charset="0"/>
              </a:rPr>
              <a:t>Hybrid-Lokomotive</a:t>
            </a:r>
          </a:p>
        </p:txBody>
      </p:sp>
      <p:sp>
        <p:nvSpPr>
          <p:cNvPr id="8" name="Textfeld 7"/>
          <p:cNvSpPr txBox="1"/>
          <p:nvPr/>
        </p:nvSpPr>
        <p:spPr>
          <a:xfrm>
            <a:off x="8334375" y="5552957"/>
            <a:ext cx="2647666" cy="369332"/>
          </a:xfrm>
          <a:prstGeom prst="rect">
            <a:avLst/>
          </a:prstGeom>
          <a:noFill/>
        </p:spPr>
        <p:txBody>
          <a:bodyPr wrap="square" rtlCol="0">
            <a:spAutoFit/>
          </a:bodyPr>
          <a:lstStyle/>
          <a:p>
            <a:pPr algn="ctr"/>
            <a:r>
              <a:rPr lang="de-DE" b="1" dirty="0">
                <a:solidFill>
                  <a:schemeClr val="tx2"/>
                </a:solidFill>
                <a:latin typeface="Arial" panose="020B0604020202020204" pitchFamily="34" charset="0"/>
                <a:cs typeface="Arial" panose="020B0604020202020204" pitchFamily="34" charset="0"/>
              </a:rPr>
              <a:t>Wasserstoff-</a:t>
            </a:r>
            <a:r>
              <a:rPr lang="de-DE" b="1" dirty="0" err="1">
                <a:solidFill>
                  <a:schemeClr val="tx2"/>
                </a:solidFill>
                <a:latin typeface="Arial" panose="020B0604020202020204" pitchFamily="34" charset="0"/>
                <a:cs typeface="Arial" panose="020B0604020202020204" pitchFamily="34" charset="0"/>
              </a:rPr>
              <a:t>Triebzug</a:t>
            </a:r>
            <a:endParaRPr lang="de-DE" b="1" dirty="0">
              <a:solidFill>
                <a:schemeClr val="tx2"/>
              </a:solidFill>
              <a:latin typeface="Arial" panose="020B0604020202020204" pitchFamily="34" charset="0"/>
              <a:cs typeface="Arial" panose="020B0604020202020204" pitchFamily="34" charset="0"/>
            </a:endParaRPr>
          </a:p>
        </p:txBody>
      </p:sp>
      <p:sp>
        <p:nvSpPr>
          <p:cNvPr id="9" name="Textfeld 8"/>
          <p:cNvSpPr txBox="1"/>
          <p:nvPr/>
        </p:nvSpPr>
        <p:spPr>
          <a:xfrm>
            <a:off x="4752976" y="5552957"/>
            <a:ext cx="2647666" cy="369332"/>
          </a:xfrm>
          <a:prstGeom prst="rect">
            <a:avLst/>
          </a:prstGeom>
          <a:noFill/>
        </p:spPr>
        <p:txBody>
          <a:bodyPr wrap="square" rtlCol="0">
            <a:spAutoFit/>
          </a:bodyPr>
          <a:lstStyle/>
          <a:p>
            <a:pPr algn="ctr"/>
            <a:r>
              <a:rPr lang="de-DE" b="1" dirty="0">
                <a:solidFill>
                  <a:schemeClr val="tx2"/>
                </a:solidFill>
                <a:latin typeface="Arial" panose="020B0604020202020204" pitchFamily="34" charset="0"/>
                <a:cs typeface="Arial" panose="020B0604020202020204" pitchFamily="34" charset="0"/>
              </a:rPr>
              <a:t>Batterie-</a:t>
            </a:r>
            <a:r>
              <a:rPr lang="de-DE" b="1" dirty="0" err="1">
                <a:solidFill>
                  <a:schemeClr val="tx2"/>
                </a:solidFill>
                <a:latin typeface="Arial" panose="020B0604020202020204" pitchFamily="34" charset="0"/>
                <a:cs typeface="Arial" panose="020B0604020202020204" pitchFamily="34" charset="0"/>
              </a:rPr>
              <a:t>Triebzug</a:t>
            </a:r>
            <a:endParaRPr lang="de-DE" b="1" dirty="0">
              <a:solidFill>
                <a:schemeClr val="tx2"/>
              </a:solidFill>
              <a:latin typeface="Arial" panose="020B0604020202020204" pitchFamily="34" charset="0"/>
              <a:cs typeface="Arial" panose="020B0604020202020204" pitchFamily="34" charset="0"/>
            </a:endParaRPr>
          </a:p>
        </p:txBody>
      </p:sp>
      <p:sp>
        <p:nvSpPr>
          <p:cNvPr id="4" name="Textfeld 3"/>
          <p:cNvSpPr txBox="1"/>
          <p:nvPr/>
        </p:nvSpPr>
        <p:spPr>
          <a:xfrm>
            <a:off x="9401176" y="1527568"/>
            <a:ext cx="2362200" cy="276999"/>
          </a:xfrm>
          <a:prstGeom prst="rect">
            <a:avLst/>
          </a:prstGeom>
          <a:noFill/>
        </p:spPr>
        <p:txBody>
          <a:bodyPr wrap="square" rtlCol="0">
            <a:spAutoFit/>
          </a:bodyPr>
          <a:lstStyle/>
          <a:p>
            <a:r>
              <a:rPr lang="de-DE" sz="1200" i="1" dirty="0">
                <a:latin typeface="Arial" panose="020B0604020202020204" pitchFamily="34" charset="0"/>
                <a:cs typeface="Arial" panose="020B0604020202020204" pitchFamily="34" charset="0"/>
              </a:rPr>
              <a:t>Bilder: Allianz pro Schiene e. V.</a:t>
            </a:r>
          </a:p>
        </p:txBody>
      </p:sp>
    </p:spTree>
    <p:extLst>
      <p:ext uri="{BB962C8B-B14F-4D97-AF65-F5344CB8AC3E}">
        <p14:creationId xmlns:p14="http://schemas.microsoft.com/office/powerpoint/2010/main" val="384269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AT" dirty="0"/>
              <a:t>Modularer Güterwagen</a:t>
            </a:r>
            <a:endParaRPr lang="hu-HU" dirty="0"/>
          </a:p>
        </p:txBody>
      </p:sp>
      <p:grpSp>
        <p:nvGrpSpPr>
          <p:cNvPr id="120" name="Gruppieren 119"/>
          <p:cNvGrpSpPr/>
          <p:nvPr/>
        </p:nvGrpSpPr>
        <p:grpSpPr>
          <a:xfrm>
            <a:off x="391032" y="2352528"/>
            <a:ext cx="11600040" cy="3084381"/>
            <a:chOff x="374814" y="2494902"/>
            <a:chExt cx="11600040" cy="3084381"/>
          </a:xfrm>
        </p:grpSpPr>
        <p:grpSp>
          <p:nvGrpSpPr>
            <p:cNvPr id="60" name="Gruppieren 59"/>
            <p:cNvGrpSpPr/>
            <p:nvPr/>
          </p:nvGrpSpPr>
          <p:grpSpPr>
            <a:xfrm>
              <a:off x="889619" y="3595741"/>
              <a:ext cx="2502567" cy="962622"/>
              <a:chOff x="862967" y="4678583"/>
              <a:chExt cx="2502567" cy="962622"/>
            </a:xfrm>
          </p:grpSpPr>
          <p:grpSp>
            <p:nvGrpSpPr>
              <p:cNvPr id="9" name="Gruppieren 8"/>
              <p:cNvGrpSpPr/>
              <p:nvPr/>
            </p:nvGrpSpPr>
            <p:grpSpPr>
              <a:xfrm>
                <a:off x="916004" y="5384431"/>
                <a:ext cx="466725" cy="256774"/>
                <a:chOff x="762001" y="5153425"/>
                <a:chExt cx="466725" cy="256774"/>
              </a:xfrm>
            </p:grpSpPr>
            <p:sp>
              <p:nvSpPr>
                <p:cNvPr id="4" name="Ellipse 3"/>
                <p:cNvSpPr/>
                <p:nvPr/>
              </p:nvSpPr>
              <p:spPr>
                <a:xfrm>
                  <a:off x="762001"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6" name="Ellipse 5"/>
                <p:cNvSpPr/>
                <p:nvPr/>
              </p:nvSpPr>
              <p:spPr>
                <a:xfrm>
                  <a:off x="1019176"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8" name="Gerader Verbinder 7"/>
                <p:cNvCxnSpPr/>
                <p:nvPr/>
              </p:nvCxnSpPr>
              <p:spPr>
                <a:xfrm>
                  <a:off x="762001" y="5153425"/>
                  <a:ext cx="4667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p:nvGrpSpPr>
            <p:grpSpPr>
              <a:xfrm>
                <a:off x="2850684" y="5384431"/>
                <a:ext cx="466725" cy="256774"/>
                <a:chOff x="762001" y="5153425"/>
                <a:chExt cx="466725" cy="256774"/>
              </a:xfrm>
            </p:grpSpPr>
            <p:sp>
              <p:nvSpPr>
                <p:cNvPr id="11" name="Ellipse 10"/>
                <p:cNvSpPr/>
                <p:nvPr/>
              </p:nvSpPr>
              <p:spPr>
                <a:xfrm>
                  <a:off x="762001"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12" name="Ellipse 11"/>
                <p:cNvSpPr/>
                <p:nvPr/>
              </p:nvSpPr>
              <p:spPr>
                <a:xfrm>
                  <a:off x="1019176"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13" name="Gerader Verbinder 12"/>
                <p:cNvCxnSpPr/>
                <p:nvPr/>
              </p:nvCxnSpPr>
              <p:spPr>
                <a:xfrm>
                  <a:off x="762001" y="5153425"/>
                  <a:ext cx="4667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Rechteck 15"/>
              <p:cNvSpPr/>
              <p:nvPr/>
            </p:nvSpPr>
            <p:spPr>
              <a:xfrm>
                <a:off x="988092" y="4678583"/>
                <a:ext cx="2245392" cy="588741"/>
              </a:xfrm>
              <a:prstGeom prst="rect">
                <a:avLst/>
              </a:prstGeom>
              <a:solidFill>
                <a:schemeClr val="bg1">
                  <a:lumMod val="65000"/>
                </a:schemeClr>
              </a:solidFill>
              <a:ln w="19050">
                <a:solidFill>
                  <a:schemeClr val="dk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14" name="Gerader Verbinder 13"/>
              <p:cNvCxnSpPr/>
              <p:nvPr/>
            </p:nvCxnSpPr>
            <p:spPr>
              <a:xfrm>
                <a:off x="862967" y="5305824"/>
                <a:ext cx="2502567"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uppieren 38"/>
            <p:cNvGrpSpPr/>
            <p:nvPr/>
          </p:nvGrpSpPr>
          <p:grpSpPr>
            <a:xfrm>
              <a:off x="4496084" y="4301589"/>
              <a:ext cx="466725" cy="256774"/>
              <a:chOff x="762001" y="5153425"/>
              <a:chExt cx="466725" cy="256774"/>
            </a:xfrm>
          </p:grpSpPr>
          <p:sp>
            <p:nvSpPr>
              <p:cNvPr id="46" name="Ellipse 45"/>
              <p:cNvSpPr/>
              <p:nvPr/>
            </p:nvSpPr>
            <p:spPr>
              <a:xfrm>
                <a:off x="762001"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47" name="Ellipse 46"/>
              <p:cNvSpPr/>
              <p:nvPr/>
            </p:nvSpPr>
            <p:spPr>
              <a:xfrm>
                <a:off x="1019176"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48" name="Gerader Verbinder 47"/>
              <p:cNvCxnSpPr/>
              <p:nvPr/>
            </p:nvCxnSpPr>
            <p:spPr>
              <a:xfrm>
                <a:off x="762001" y="5153425"/>
                <a:ext cx="4667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uppieren 39"/>
            <p:cNvGrpSpPr/>
            <p:nvPr/>
          </p:nvGrpSpPr>
          <p:grpSpPr>
            <a:xfrm>
              <a:off x="6430764" y="4301589"/>
              <a:ext cx="466725" cy="256774"/>
              <a:chOff x="762001" y="5153425"/>
              <a:chExt cx="466725" cy="256774"/>
            </a:xfrm>
          </p:grpSpPr>
          <p:sp>
            <p:nvSpPr>
              <p:cNvPr id="43" name="Ellipse 42"/>
              <p:cNvSpPr/>
              <p:nvPr/>
            </p:nvSpPr>
            <p:spPr>
              <a:xfrm>
                <a:off x="762001"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44" name="Ellipse 43"/>
              <p:cNvSpPr/>
              <p:nvPr/>
            </p:nvSpPr>
            <p:spPr>
              <a:xfrm>
                <a:off x="1019176"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45" name="Gerader Verbinder 44"/>
              <p:cNvCxnSpPr/>
              <p:nvPr/>
            </p:nvCxnSpPr>
            <p:spPr>
              <a:xfrm>
                <a:off x="762001" y="5153425"/>
                <a:ext cx="4667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Gerader Verbinder 40"/>
            <p:cNvCxnSpPr/>
            <p:nvPr/>
          </p:nvCxnSpPr>
          <p:spPr>
            <a:xfrm>
              <a:off x="4443047" y="4222982"/>
              <a:ext cx="2502567"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2" name="Rechteck 41"/>
            <p:cNvSpPr/>
            <p:nvPr/>
          </p:nvSpPr>
          <p:spPr>
            <a:xfrm>
              <a:off x="4568172" y="3154356"/>
              <a:ext cx="2245392" cy="588741"/>
            </a:xfrm>
            <a:prstGeom prst="rect">
              <a:avLst/>
            </a:prstGeom>
            <a:solidFill>
              <a:schemeClr val="bg1">
                <a:lumMod val="65000"/>
              </a:schemeClr>
            </a:solidFill>
            <a:ln w="19050">
              <a:solidFill>
                <a:schemeClr val="dk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62" name="Pfeil nach unten 61"/>
            <p:cNvSpPr/>
            <p:nvPr/>
          </p:nvSpPr>
          <p:spPr>
            <a:xfrm>
              <a:off x="5413075" y="3858161"/>
              <a:ext cx="555585" cy="2546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grpSp>
          <p:nvGrpSpPr>
            <p:cNvPr id="63" name="Gruppieren 62"/>
            <p:cNvGrpSpPr/>
            <p:nvPr/>
          </p:nvGrpSpPr>
          <p:grpSpPr>
            <a:xfrm>
              <a:off x="8061087" y="4301589"/>
              <a:ext cx="466725" cy="256774"/>
              <a:chOff x="762001" y="5153425"/>
              <a:chExt cx="466725" cy="256774"/>
            </a:xfrm>
          </p:grpSpPr>
          <p:sp>
            <p:nvSpPr>
              <p:cNvPr id="64" name="Ellipse 63"/>
              <p:cNvSpPr/>
              <p:nvPr/>
            </p:nvSpPr>
            <p:spPr>
              <a:xfrm>
                <a:off x="762001"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65" name="Ellipse 64"/>
              <p:cNvSpPr/>
              <p:nvPr/>
            </p:nvSpPr>
            <p:spPr>
              <a:xfrm>
                <a:off x="1019176"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66" name="Gerader Verbinder 65"/>
              <p:cNvCxnSpPr/>
              <p:nvPr/>
            </p:nvCxnSpPr>
            <p:spPr>
              <a:xfrm>
                <a:off x="762001" y="5153425"/>
                <a:ext cx="4667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uppieren 66"/>
            <p:cNvGrpSpPr/>
            <p:nvPr/>
          </p:nvGrpSpPr>
          <p:grpSpPr>
            <a:xfrm>
              <a:off x="9995767" y="4301589"/>
              <a:ext cx="466725" cy="256774"/>
              <a:chOff x="762001" y="5153425"/>
              <a:chExt cx="466725" cy="256774"/>
            </a:xfrm>
          </p:grpSpPr>
          <p:sp>
            <p:nvSpPr>
              <p:cNvPr id="68" name="Ellipse 67"/>
              <p:cNvSpPr/>
              <p:nvPr/>
            </p:nvSpPr>
            <p:spPr>
              <a:xfrm>
                <a:off x="762001"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69" name="Ellipse 68"/>
              <p:cNvSpPr/>
              <p:nvPr/>
            </p:nvSpPr>
            <p:spPr>
              <a:xfrm>
                <a:off x="1019176"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70" name="Gerader Verbinder 69"/>
              <p:cNvCxnSpPr/>
              <p:nvPr/>
            </p:nvCxnSpPr>
            <p:spPr>
              <a:xfrm>
                <a:off x="762001" y="5153425"/>
                <a:ext cx="4667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Rechteck 71"/>
            <p:cNvSpPr/>
            <p:nvPr/>
          </p:nvSpPr>
          <p:spPr>
            <a:xfrm>
              <a:off x="8133175" y="2814663"/>
              <a:ext cx="2245392" cy="588741"/>
            </a:xfrm>
            <a:prstGeom prst="rect">
              <a:avLst/>
            </a:prstGeom>
            <a:solidFill>
              <a:schemeClr val="bg1">
                <a:lumMod val="65000"/>
              </a:schemeClr>
            </a:solidFill>
            <a:ln w="19050">
              <a:solidFill>
                <a:schemeClr val="dk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73" name="Pfeil nach unten 72"/>
            <p:cNvSpPr/>
            <p:nvPr/>
          </p:nvSpPr>
          <p:spPr>
            <a:xfrm>
              <a:off x="8978078" y="3504427"/>
              <a:ext cx="555585" cy="2546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74" name="Pfeil nach unten 73"/>
            <p:cNvSpPr/>
            <p:nvPr/>
          </p:nvSpPr>
          <p:spPr>
            <a:xfrm>
              <a:off x="8099747" y="4000416"/>
              <a:ext cx="389403" cy="17847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75" name="Pfeil nach unten 74"/>
            <p:cNvSpPr/>
            <p:nvPr/>
          </p:nvSpPr>
          <p:spPr>
            <a:xfrm>
              <a:off x="10034427" y="4000416"/>
              <a:ext cx="389403" cy="17847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grpSp>
          <p:nvGrpSpPr>
            <p:cNvPr id="107" name="Gruppieren 106"/>
            <p:cNvGrpSpPr/>
            <p:nvPr/>
          </p:nvGrpSpPr>
          <p:grpSpPr>
            <a:xfrm>
              <a:off x="8028774" y="3864985"/>
              <a:ext cx="2467393" cy="0"/>
              <a:chOff x="8546132" y="3069055"/>
              <a:chExt cx="2467393" cy="0"/>
            </a:xfrm>
          </p:grpSpPr>
          <p:cxnSp>
            <p:nvCxnSpPr>
              <p:cNvPr id="79" name="Gerader Verbinder 78"/>
              <p:cNvCxnSpPr/>
              <p:nvPr/>
            </p:nvCxnSpPr>
            <p:spPr>
              <a:xfrm>
                <a:off x="10513125" y="3069055"/>
                <a:ext cx="500400"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p:cNvCxnSpPr/>
              <p:nvPr/>
            </p:nvCxnSpPr>
            <p:spPr>
              <a:xfrm>
                <a:off x="10021376" y="3069055"/>
                <a:ext cx="5004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p:cNvCxnSpPr/>
              <p:nvPr/>
            </p:nvCxnSpPr>
            <p:spPr>
              <a:xfrm>
                <a:off x="9529628" y="3069055"/>
                <a:ext cx="500400"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p:cNvCxnSpPr/>
              <p:nvPr/>
            </p:nvCxnSpPr>
            <p:spPr>
              <a:xfrm>
                <a:off x="9037880" y="3069055"/>
                <a:ext cx="5004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p:cNvCxnSpPr/>
              <p:nvPr/>
            </p:nvCxnSpPr>
            <p:spPr>
              <a:xfrm>
                <a:off x="8546132" y="3069055"/>
                <a:ext cx="500400"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8" name="Textfeld 107"/>
            <p:cNvSpPr txBox="1"/>
            <p:nvPr/>
          </p:nvSpPr>
          <p:spPr>
            <a:xfrm>
              <a:off x="374814" y="4932952"/>
              <a:ext cx="3525252" cy="646331"/>
            </a:xfrm>
            <a:prstGeom prst="rect">
              <a:avLst/>
            </a:prstGeom>
            <a:noFill/>
          </p:spPr>
          <p:txBody>
            <a:bodyPr wrap="square" rtlCol="0">
              <a:spAutoFit/>
            </a:bodyPr>
            <a:lstStyle/>
            <a:p>
              <a:pPr algn="ctr"/>
              <a:r>
                <a:rPr lang="de-DE" b="1" dirty="0">
                  <a:solidFill>
                    <a:schemeClr val="tx2"/>
                  </a:solidFill>
                  <a:latin typeface="Arial" panose="020B0604020202020204" pitchFamily="34" charset="0"/>
                  <a:cs typeface="Arial" panose="020B0604020202020204" pitchFamily="34" charset="0"/>
                </a:rPr>
                <a:t>Konventioneller</a:t>
              </a:r>
              <a:br>
                <a:rPr lang="de-DE" b="1" dirty="0">
                  <a:solidFill>
                    <a:schemeClr val="tx2"/>
                  </a:solidFill>
                  <a:latin typeface="Arial" panose="020B0604020202020204" pitchFamily="34" charset="0"/>
                  <a:cs typeface="Arial" panose="020B0604020202020204" pitchFamily="34" charset="0"/>
                </a:rPr>
              </a:br>
              <a:r>
                <a:rPr lang="de-DE" b="1" dirty="0">
                  <a:solidFill>
                    <a:schemeClr val="tx2"/>
                  </a:solidFill>
                  <a:latin typeface="Arial" panose="020B0604020202020204" pitchFamily="34" charset="0"/>
                  <a:cs typeface="Arial" panose="020B0604020202020204" pitchFamily="34" charset="0"/>
                </a:rPr>
                <a:t>Güterwagen</a:t>
              </a:r>
            </a:p>
          </p:txBody>
        </p:sp>
        <p:sp>
          <p:nvSpPr>
            <p:cNvPr id="109" name="Textfeld 108"/>
            <p:cNvSpPr txBox="1"/>
            <p:nvPr/>
          </p:nvSpPr>
          <p:spPr>
            <a:xfrm>
              <a:off x="3928241" y="4932952"/>
              <a:ext cx="3525252" cy="646331"/>
            </a:xfrm>
            <a:prstGeom prst="rect">
              <a:avLst/>
            </a:prstGeom>
            <a:noFill/>
          </p:spPr>
          <p:txBody>
            <a:bodyPr wrap="square" rtlCol="0">
              <a:spAutoFit/>
            </a:bodyPr>
            <a:lstStyle/>
            <a:p>
              <a:pPr algn="ctr"/>
              <a:r>
                <a:rPr lang="de-DE" b="1" dirty="0">
                  <a:solidFill>
                    <a:schemeClr val="tx2"/>
                  </a:solidFill>
                  <a:latin typeface="Arial" panose="020B0604020202020204" pitchFamily="34" charset="0"/>
                  <a:cs typeface="Arial" panose="020B0604020202020204" pitchFamily="34" charset="0"/>
                </a:rPr>
                <a:t>Multifunktionaler</a:t>
              </a:r>
              <a:br>
                <a:rPr lang="de-DE" b="1" dirty="0">
                  <a:solidFill>
                    <a:schemeClr val="tx2"/>
                  </a:solidFill>
                  <a:latin typeface="Arial" panose="020B0604020202020204" pitchFamily="34" charset="0"/>
                  <a:cs typeface="Arial" panose="020B0604020202020204" pitchFamily="34" charset="0"/>
                </a:rPr>
              </a:br>
              <a:r>
                <a:rPr lang="de-DE" b="1" dirty="0">
                  <a:solidFill>
                    <a:schemeClr val="tx2"/>
                  </a:solidFill>
                  <a:latin typeface="Arial" panose="020B0604020202020204" pitchFamily="34" charset="0"/>
                  <a:cs typeface="Arial" panose="020B0604020202020204" pitchFamily="34" charset="0"/>
                </a:rPr>
                <a:t>Güterwagen</a:t>
              </a:r>
            </a:p>
          </p:txBody>
        </p:sp>
        <p:sp>
          <p:nvSpPr>
            <p:cNvPr id="110" name="Textfeld 109"/>
            <p:cNvSpPr txBox="1"/>
            <p:nvPr/>
          </p:nvSpPr>
          <p:spPr>
            <a:xfrm>
              <a:off x="7499844" y="4932952"/>
              <a:ext cx="3525252" cy="646331"/>
            </a:xfrm>
            <a:prstGeom prst="rect">
              <a:avLst/>
            </a:prstGeom>
            <a:noFill/>
          </p:spPr>
          <p:txBody>
            <a:bodyPr wrap="square" rtlCol="0">
              <a:spAutoFit/>
            </a:bodyPr>
            <a:lstStyle/>
            <a:p>
              <a:pPr algn="ctr"/>
              <a:r>
                <a:rPr lang="de-DE" b="1" dirty="0">
                  <a:solidFill>
                    <a:schemeClr val="tx2"/>
                  </a:solidFill>
                  <a:latin typeface="Arial" panose="020B0604020202020204" pitchFamily="34" charset="0"/>
                  <a:cs typeface="Arial" panose="020B0604020202020204" pitchFamily="34" charset="0"/>
                </a:rPr>
                <a:t>Modularer</a:t>
              </a:r>
              <a:br>
                <a:rPr lang="de-DE" b="1" dirty="0">
                  <a:solidFill>
                    <a:schemeClr val="tx2"/>
                  </a:solidFill>
                  <a:latin typeface="Arial" panose="020B0604020202020204" pitchFamily="34" charset="0"/>
                  <a:cs typeface="Arial" panose="020B0604020202020204" pitchFamily="34" charset="0"/>
                </a:rPr>
              </a:br>
              <a:r>
                <a:rPr lang="de-DE" b="1" dirty="0">
                  <a:solidFill>
                    <a:schemeClr val="tx2"/>
                  </a:solidFill>
                  <a:latin typeface="Arial" panose="020B0604020202020204" pitchFamily="34" charset="0"/>
                  <a:cs typeface="Arial" panose="020B0604020202020204" pitchFamily="34" charset="0"/>
                </a:rPr>
                <a:t>Güterwagen</a:t>
              </a:r>
            </a:p>
          </p:txBody>
        </p:sp>
        <p:sp>
          <p:nvSpPr>
            <p:cNvPr id="113" name="Textfeld 112"/>
            <p:cNvSpPr txBox="1"/>
            <p:nvPr/>
          </p:nvSpPr>
          <p:spPr>
            <a:xfrm>
              <a:off x="6788305" y="2494902"/>
              <a:ext cx="1662970" cy="584775"/>
            </a:xfrm>
            <a:prstGeom prst="rect">
              <a:avLst/>
            </a:prstGeom>
            <a:noFill/>
          </p:spPr>
          <p:txBody>
            <a:bodyPr wrap="square" rtlCol="0">
              <a:spAutoFit/>
            </a:bodyPr>
            <a:lstStyle/>
            <a:p>
              <a:r>
                <a:rPr lang="de-DE" sz="1600" b="1" dirty="0">
                  <a:latin typeface="Arial" panose="020B0604020202020204" pitchFamily="34" charset="0"/>
                  <a:cs typeface="Arial" panose="020B0604020202020204" pitchFamily="34" charset="0"/>
                </a:rPr>
                <a:t>Ladungs-</a:t>
              </a:r>
              <a:br>
                <a:rPr lang="de-DE" sz="1600" b="1" dirty="0">
                  <a:latin typeface="Arial" panose="020B0604020202020204" pitchFamily="34" charset="0"/>
                  <a:cs typeface="Arial" panose="020B0604020202020204" pitchFamily="34" charset="0"/>
                </a:rPr>
              </a:br>
              <a:r>
                <a:rPr lang="de-DE" sz="1600" b="1" dirty="0" err="1">
                  <a:latin typeface="Arial" panose="020B0604020202020204" pitchFamily="34" charset="0"/>
                  <a:cs typeface="Arial" panose="020B0604020202020204" pitchFamily="34" charset="0"/>
                </a:rPr>
                <a:t>behälter</a:t>
              </a:r>
              <a:endParaRPr lang="de-DE" sz="1600" b="1" dirty="0">
                <a:latin typeface="Arial" panose="020B0604020202020204" pitchFamily="34" charset="0"/>
                <a:cs typeface="Arial" panose="020B0604020202020204" pitchFamily="34" charset="0"/>
              </a:endParaRPr>
            </a:p>
          </p:txBody>
        </p:sp>
        <p:cxnSp>
          <p:nvCxnSpPr>
            <p:cNvPr id="116" name="Gerader Verbinder 115"/>
            <p:cNvCxnSpPr/>
            <p:nvPr/>
          </p:nvCxnSpPr>
          <p:spPr>
            <a:xfrm flipV="1">
              <a:off x="10321257" y="3562041"/>
              <a:ext cx="266532" cy="207259"/>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17" name="Textfeld 116"/>
            <p:cNvSpPr txBox="1"/>
            <p:nvPr/>
          </p:nvSpPr>
          <p:spPr>
            <a:xfrm>
              <a:off x="10539370" y="3263877"/>
              <a:ext cx="1435484" cy="584775"/>
            </a:xfrm>
            <a:prstGeom prst="rect">
              <a:avLst/>
            </a:prstGeom>
            <a:noFill/>
          </p:spPr>
          <p:txBody>
            <a:bodyPr wrap="square" rtlCol="0">
              <a:spAutoFit/>
            </a:bodyPr>
            <a:lstStyle/>
            <a:p>
              <a:r>
                <a:rPr lang="de-DE" sz="1600" b="1" dirty="0">
                  <a:latin typeface="Arial" panose="020B0604020202020204" pitchFamily="34" charset="0"/>
                  <a:cs typeface="Arial" panose="020B0604020202020204" pitchFamily="34" charset="0"/>
                </a:rPr>
                <a:t>Modulares Untergestell</a:t>
              </a:r>
            </a:p>
          </p:txBody>
        </p:sp>
        <p:cxnSp>
          <p:nvCxnSpPr>
            <p:cNvPr id="119" name="Gerader Verbinder 118"/>
            <p:cNvCxnSpPr/>
            <p:nvPr/>
          </p:nvCxnSpPr>
          <p:spPr>
            <a:xfrm flipV="1">
              <a:off x="6554673" y="2878328"/>
              <a:ext cx="266532" cy="207259"/>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grpSp>
      <p:cxnSp>
        <p:nvCxnSpPr>
          <p:cNvPr id="122" name="Gerader Verbinder 121"/>
          <p:cNvCxnSpPr/>
          <p:nvPr/>
        </p:nvCxnSpPr>
        <p:spPr>
          <a:xfrm>
            <a:off x="667804" y="4435039"/>
            <a:ext cx="1003433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feld 123"/>
          <p:cNvSpPr txBox="1"/>
          <p:nvPr/>
        </p:nvSpPr>
        <p:spPr>
          <a:xfrm>
            <a:off x="9297610" y="5850844"/>
            <a:ext cx="2362200" cy="276999"/>
          </a:xfrm>
          <a:prstGeom prst="rect">
            <a:avLst/>
          </a:prstGeom>
          <a:noFill/>
        </p:spPr>
        <p:txBody>
          <a:bodyPr wrap="square" rtlCol="0">
            <a:spAutoFit/>
          </a:bodyPr>
          <a:lstStyle/>
          <a:p>
            <a:r>
              <a:rPr lang="de-DE" sz="1200" i="1" dirty="0">
                <a:latin typeface="Arial" panose="020B0604020202020204" pitchFamily="34" charset="0"/>
                <a:cs typeface="Arial" panose="020B0604020202020204" pitchFamily="34" charset="0"/>
              </a:rPr>
              <a:t>Bild: in Anlehnung an DB Cargo</a:t>
            </a:r>
          </a:p>
        </p:txBody>
      </p:sp>
    </p:spTree>
    <p:extLst>
      <p:ext uri="{BB962C8B-B14F-4D97-AF65-F5344CB8AC3E}">
        <p14:creationId xmlns:p14="http://schemas.microsoft.com/office/powerpoint/2010/main" val="383350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AT" dirty="0"/>
              <a:t>Intelligente Güterzüge / Güterwagen 4.0</a:t>
            </a:r>
            <a:endParaRPr lang="hu-HU" dirty="0"/>
          </a:p>
        </p:txBody>
      </p:sp>
      <p:sp>
        <p:nvSpPr>
          <p:cNvPr id="11" name="Textfeld 10">
            <a:extLst>
              <a:ext uri="{FF2B5EF4-FFF2-40B4-BE49-F238E27FC236}">
                <a16:creationId xmlns:a16="http://schemas.microsoft.com/office/drawing/2014/main" id="{7EAF0956-DE5D-444E-9D22-BA493813AEE2}"/>
              </a:ext>
            </a:extLst>
          </p:cNvPr>
          <p:cNvSpPr txBox="1"/>
          <p:nvPr/>
        </p:nvSpPr>
        <p:spPr>
          <a:xfrm>
            <a:off x="1130016" y="5776146"/>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SBB Cargo</a:t>
            </a:r>
          </a:p>
        </p:txBody>
      </p:sp>
      <p:pic>
        <p:nvPicPr>
          <p:cNvPr id="4" name="Grafik 3" descr="Ein Bild, das Himmel, Gras, draußen, Boden enthält.&#10;&#10;Automatisch generierte Beschreibung">
            <a:extLst>
              <a:ext uri="{FF2B5EF4-FFF2-40B4-BE49-F238E27FC236}">
                <a16:creationId xmlns:a16="http://schemas.microsoft.com/office/drawing/2014/main" id="{34D434F3-5D7A-4E8C-92EB-514DF989C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016" y="1814635"/>
            <a:ext cx="5861093" cy="3907395"/>
          </a:xfrm>
          <a:prstGeom prst="rect">
            <a:avLst/>
          </a:prstGeom>
          <a:effectLst>
            <a:softEdge rad="63500"/>
          </a:effectLst>
        </p:spPr>
      </p:pic>
      <p:sp>
        <p:nvSpPr>
          <p:cNvPr id="8" name="Textfeld 7">
            <a:extLst>
              <a:ext uri="{FF2B5EF4-FFF2-40B4-BE49-F238E27FC236}">
                <a16:creationId xmlns:a16="http://schemas.microsoft.com/office/drawing/2014/main" id="{D42B6100-4198-463B-9E82-87F49A32C29C}"/>
              </a:ext>
            </a:extLst>
          </p:cNvPr>
          <p:cNvSpPr txBox="1"/>
          <p:nvPr/>
        </p:nvSpPr>
        <p:spPr>
          <a:xfrm>
            <a:off x="7545247" y="2323921"/>
            <a:ext cx="3094178" cy="309315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AT" sz="2000" dirty="0">
                <a:solidFill>
                  <a:schemeClr val="tx2"/>
                </a:solidFill>
                <a:latin typeface="Arial" panose="020B0604020202020204" pitchFamily="34" charset="0"/>
                <a:cs typeface="Arial" panose="020B0604020202020204" pitchFamily="34" charset="0"/>
              </a:rPr>
              <a:t>Ausstattung mit </a:t>
            </a:r>
            <a:r>
              <a:rPr lang="de-AT" sz="2000" b="1" dirty="0">
                <a:solidFill>
                  <a:schemeClr val="tx2"/>
                </a:solidFill>
                <a:latin typeface="Arial" panose="020B0604020202020204" pitchFamily="34" charset="0"/>
                <a:cs typeface="Arial" panose="020B0604020202020204" pitchFamily="34" charset="0"/>
              </a:rPr>
              <a:t>Sensorik</a:t>
            </a:r>
          </a:p>
          <a:p>
            <a:pPr marL="342900" indent="-342900">
              <a:spcAft>
                <a:spcPts val="600"/>
              </a:spcAft>
              <a:buFont typeface="Arial" panose="020B0604020202020204" pitchFamily="34" charset="0"/>
              <a:buChar char="•"/>
            </a:pPr>
            <a:r>
              <a:rPr lang="de-AT" sz="2000" b="1" dirty="0">
                <a:solidFill>
                  <a:schemeClr val="tx2"/>
                </a:solidFill>
                <a:latin typeface="Arial" panose="020B0604020202020204" pitchFamily="34" charset="0"/>
                <a:cs typeface="Arial" panose="020B0604020202020204" pitchFamily="34" charset="0"/>
              </a:rPr>
              <a:t>Automatisierung</a:t>
            </a:r>
            <a:r>
              <a:rPr lang="de-AT" sz="2000" dirty="0">
                <a:solidFill>
                  <a:schemeClr val="tx2"/>
                </a:solidFill>
                <a:latin typeface="Arial" panose="020B0604020202020204" pitchFamily="34" charset="0"/>
                <a:cs typeface="Arial" panose="020B0604020202020204" pitchFamily="34" charset="0"/>
              </a:rPr>
              <a:t> des Betriebs</a:t>
            </a:r>
          </a:p>
          <a:p>
            <a:pPr marL="342900" indent="-342900">
              <a:spcAft>
                <a:spcPts val="600"/>
              </a:spcAft>
              <a:buFont typeface="Arial" panose="020B0604020202020204" pitchFamily="34" charset="0"/>
              <a:buChar char="•"/>
            </a:pPr>
            <a:r>
              <a:rPr lang="de-AT" sz="2000" b="1" dirty="0">
                <a:solidFill>
                  <a:schemeClr val="tx2"/>
                </a:solidFill>
                <a:latin typeface="Arial" panose="020B0604020202020204" pitchFamily="34" charset="0"/>
                <a:cs typeface="Arial" panose="020B0604020202020204" pitchFamily="34" charset="0"/>
              </a:rPr>
              <a:t>Effizienzsteigerung</a:t>
            </a:r>
            <a:r>
              <a:rPr lang="de-AT" sz="2000" dirty="0">
                <a:solidFill>
                  <a:schemeClr val="tx2"/>
                </a:solidFill>
                <a:latin typeface="Arial" panose="020B0604020202020204" pitchFamily="34" charset="0"/>
                <a:cs typeface="Arial" panose="020B0604020202020204" pitchFamily="34" charset="0"/>
              </a:rPr>
              <a:t> auf Rangierbahnhöfen</a:t>
            </a:r>
          </a:p>
          <a:p>
            <a:pPr marL="342900" indent="-342900">
              <a:spcAft>
                <a:spcPts val="600"/>
              </a:spcAft>
              <a:buFont typeface="Arial" panose="020B0604020202020204" pitchFamily="34" charset="0"/>
              <a:buChar char="•"/>
            </a:pPr>
            <a:r>
              <a:rPr lang="de-AT" sz="2000" dirty="0">
                <a:solidFill>
                  <a:schemeClr val="tx2"/>
                </a:solidFill>
                <a:latin typeface="Arial" panose="020B0604020202020204" pitchFamily="34" charset="0"/>
                <a:cs typeface="Arial" panose="020B0604020202020204" pitchFamily="34" charset="0"/>
              </a:rPr>
              <a:t>Bessere Anbindung an bestehende </a:t>
            </a:r>
            <a:r>
              <a:rPr lang="de-AT" sz="2000" b="1" dirty="0">
                <a:solidFill>
                  <a:schemeClr val="tx2"/>
                </a:solidFill>
                <a:latin typeface="Arial" panose="020B0604020202020204" pitchFamily="34" charset="0"/>
                <a:cs typeface="Arial" panose="020B0604020202020204" pitchFamily="34" charset="0"/>
              </a:rPr>
              <a:t>Logistiksysteme</a:t>
            </a:r>
          </a:p>
        </p:txBody>
      </p:sp>
    </p:spTree>
    <p:extLst>
      <p:ext uri="{BB962C8B-B14F-4D97-AF65-F5344CB8AC3E}">
        <p14:creationId xmlns:p14="http://schemas.microsoft.com/office/powerpoint/2010/main" val="96108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AT" dirty="0"/>
              <a:t>Autonomes Fahren im Schienenverkehr</a:t>
            </a:r>
            <a:endParaRPr lang="hu-HU" dirty="0"/>
          </a:p>
        </p:txBody>
      </p:sp>
      <p:sp>
        <p:nvSpPr>
          <p:cNvPr id="11" name="Textfeld 10">
            <a:extLst>
              <a:ext uri="{FF2B5EF4-FFF2-40B4-BE49-F238E27FC236}">
                <a16:creationId xmlns:a16="http://schemas.microsoft.com/office/drawing/2014/main" id="{7EAF0956-DE5D-444E-9D22-BA493813AEE2}"/>
              </a:ext>
            </a:extLst>
          </p:cNvPr>
          <p:cNvSpPr txBox="1"/>
          <p:nvPr/>
        </p:nvSpPr>
        <p:spPr>
          <a:xfrm>
            <a:off x="1358616" y="5718353"/>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a:t>
            </a:r>
            <a:r>
              <a:rPr lang="de-AT" sz="1200" dirty="0" err="1">
                <a:latin typeface="Arial" panose="020B0604020202020204" pitchFamily="34" charset="0"/>
                <a:cs typeface="Arial" panose="020B0604020202020204" pitchFamily="34" charset="0"/>
              </a:rPr>
              <a:t>Pixabay</a:t>
            </a:r>
            <a:endParaRPr lang="de-AT" sz="1200" i="1"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DC1F0F7D-D2C0-4DC5-9667-3C542AE9EC47}"/>
              </a:ext>
            </a:extLst>
          </p:cNvPr>
          <p:cNvSpPr txBox="1"/>
          <p:nvPr/>
        </p:nvSpPr>
        <p:spPr>
          <a:xfrm>
            <a:off x="7358484" y="2597418"/>
            <a:ext cx="3747666" cy="2308324"/>
          </a:xfrm>
          <a:prstGeom prst="rect">
            <a:avLst/>
          </a:prstGeom>
          <a:noFill/>
        </p:spPr>
        <p:txBody>
          <a:bodyPr wrap="square" rtlCol="0">
            <a:spAutoFit/>
          </a:bodyPr>
          <a:lstStyle/>
          <a:p>
            <a:r>
              <a:rPr lang="de-DE" sz="2400" dirty="0">
                <a:solidFill>
                  <a:schemeClr val="tx2"/>
                </a:solidFill>
                <a:latin typeface="Arial" panose="020B0604020202020204" pitchFamily="34" charset="0"/>
                <a:cs typeface="Arial" panose="020B0604020202020204" pitchFamily="34" charset="0"/>
              </a:rPr>
              <a:t>Abläufe, die ein/e Lokführer/in bei der Fahrt ausüben würde, werden im </a:t>
            </a:r>
            <a:r>
              <a:rPr lang="de-DE" sz="2400" b="1" dirty="0">
                <a:solidFill>
                  <a:schemeClr val="tx2"/>
                </a:solidFill>
                <a:latin typeface="Arial" panose="020B0604020202020204" pitchFamily="34" charset="0"/>
                <a:cs typeface="Arial" panose="020B0604020202020204" pitchFamily="34" charset="0"/>
              </a:rPr>
              <a:t>automatischem Betrieb</a:t>
            </a:r>
            <a:r>
              <a:rPr lang="de-DE" sz="2400" dirty="0">
                <a:solidFill>
                  <a:schemeClr val="tx2"/>
                </a:solidFill>
                <a:latin typeface="Arial" panose="020B0604020202020204" pitchFamily="34" charset="0"/>
                <a:cs typeface="Arial" panose="020B0604020202020204" pitchFamily="34" charset="0"/>
              </a:rPr>
              <a:t> von der Technik übernommen</a:t>
            </a:r>
            <a:endParaRPr lang="de-AT" sz="2400" dirty="0">
              <a:solidFill>
                <a:schemeClr val="tx2"/>
              </a:solidFill>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8382" y="2039521"/>
            <a:ext cx="5244465" cy="3496310"/>
          </a:xfrm>
          <a:prstGeom prst="rect">
            <a:avLst/>
          </a:prstGeom>
          <a:effectLst>
            <a:softEdge rad="63500"/>
          </a:effectLst>
        </p:spPr>
      </p:pic>
      <p:sp>
        <p:nvSpPr>
          <p:cNvPr id="7" name="Rechteck 6"/>
          <p:cNvSpPr/>
          <p:nvPr/>
        </p:nvSpPr>
        <p:spPr>
          <a:xfrm>
            <a:off x="1276350" y="2003425"/>
            <a:ext cx="5244465" cy="972987"/>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latin typeface="Arial" panose="020B0604020202020204" pitchFamily="34" charset="0"/>
                <a:cs typeface="Arial" panose="020B0604020202020204" pitchFamily="34" charset="0"/>
              </a:rPr>
              <a:t>Canada Line in Vancouver </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823239"/>
      </p:ext>
    </p:extLst>
  </p:cSld>
  <p:clrMapOvr>
    <a:masterClrMapping/>
  </p:clrMapOvr>
</p:sld>
</file>

<file path=ppt/theme/theme1.xml><?xml version="1.0" encoding="utf-8"?>
<a:theme xmlns:a="http://schemas.openxmlformats.org/drawingml/2006/main" name="Téma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éma1" id="{E9948C9E-5301-4E13-A1C4-576DE794F512}" vid="{30694590-1BAC-45F6-BBBB-F00988F29838}"/>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Téma1</Template>
  <TotalTime>0</TotalTime>
  <Words>6091</Words>
  <Application>Microsoft Office PowerPoint</Application>
  <PresentationFormat>Breitbild</PresentationFormat>
  <Paragraphs>363</Paragraphs>
  <Slides>23</Slides>
  <Notes>21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23</vt:i4>
      </vt:variant>
    </vt:vector>
  </HeadingPairs>
  <TitlesOfParts>
    <vt:vector size="27" baseType="lpstr">
      <vt:lpstr>Arial</vt:lpstr>
      <vt:lpstr>Calibri</vt:lpstr>
      <vt:lpstr>Wingdings</vt:lpstr>
      <vt:lpstr>Téma1</vt:lpstr>
      <vt:lpstr>Trends &amp; Innovationen im Schienengüterverkehr</vt:lpstr>
      <vt:lpstr>Wie arbeite ich mit diesem Lernmaterial?</vt:lpstr>
      <vt:lpstr>Agenda</vt:lpstr>
      <vt:lpstr>Einstieg: Schienenverkehr der Zukunft</vt:lpstr>
      <vt:lpstr>Ausgewählte Trends und Innovationen im Schienenverkehr</vt:lpstr>
      <vt:lpstr>Innovative Antriebe</vt:lpstr>
      <vt:lpstr>Modularer Güterwagen</vt:lpstr>
      <vt:lpstr>Intelligente Güterzüge / Güterwagen 4.0</vt:lpstr>
      <vt:lpstr>Autonomes Fahren im Schienenverkehr</vt:lpstr>
      <vt:lpstr>Ausbau der Schienenverkehrsinfrastruktur</vt:lpstr>
      <vt:lpstr>Güter-U-Bahn</vt:lpstr>
      <vt:lpstr>Magnetschwebebahnen</vt:lpstr>
      <vt:lpstr>Verbesserung des KundInnenservice</vt:lpstr>
      <vt:lpstr>Telematiksysteme im Schienenverkehr</vt:lpstr>
      <vt:lpstr>Interoperabilität</vt:lpstr>
      <vt:lpstr>Agenda</vt:lpstr>
      <vt:lpstr>Cityjet Eco (ÖBB)</vt:lpstr>
      <vt:lpstr>TransANT (Voestalpine, Rail Cargo Group)</vt:lpstr>
      <vt:lpstr>MOBILER (Rail Cargo Group)</vt:lpstr>
      <vt:lpstr>Coradia iLint (Alstom)</vt:lpstr>
      <vt:lpstr>Quellen </vt:lpstr>
      <vt:lpstr>Quellen </vt:lpstr>
      <vt:lpstr>Zusatzinformation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Innovationen und Best Practises im Schienengüterverkehr</dc:title>
  <dc:creator>Sandra Eitler</dc:creator>
  <cp:lastModifiedBy>Sandra Eitler</cp:lastModifiedBy>
  <cp:revision>325</cp:revision>
  <dcterms:created xsi:type="dcterms:W3CDTF">2019-02-05T11:10:46Z</dcterms:created>
  <dcterms:modified xsi:type="dcterms:W3CDTF">2019-08-09T11:27:37Z</dcterms:modified>
</cp:coreProperties>
</file>